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420" r:id="rId2"/>
    <p:sldId id="436" r:id="rId3"/>
    <p:sldId id="433" r:id="rId4"/>
    <p:sldId id="430" r:id="rId5"/>
    <p:sldId id="431" r:id="rId6"/>
    <p:sldId id="408" r:id="rId7"/>
    <p:sldId id="434" r:id="rId8"/>
    <p:sldId id="442" r:id="rId9"/>
    <p:sldId id="439" r:id="rId10"/>
    <p:sldId id="443" r:id="rId11"/>
    <p:sldId id="440" r:id="rId12"/>
    <p:sldId id="441" r:id="rId13"/>
    <p:sldId id="435" r:id="rId14"/>
    <p:sldId id="429" r:id="rId15"/>
    <p:sldId id="437" r:id="rId16"/>
    <p:sldId id="438" r:id="rId17"/>
  </p:sldIdLst>
  <p:sldSz cx="9144000" cy="6858000" type="screen4x3"/>
  <p:notesSz cx="6858000" cy="9144000"/>
  <p:custDataLst>
    <p:tags r:id="rId2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1003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32" autoAdjust="0"/>
    <p:restoredTop sz="89259" autoAdjust="0"/>
  </p:normalViewPr>
  <p:slideViewPr>
    <p:cSldViewPr>
      <p:cViewPr varScale="1">
        <p:scale>
          <a:sx n="65" d="100"/>
          <a:sy n="65" d="100"/>
        </p:scale>
        <p:origin x="132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6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7B81A4-35BE-4142-B397-ADBBCCCBA9CB}" type="datetimeFigureOut">
              <a:rPr lang="en-US" smtClean="0"/>
              <a:pPr/>
              <a:t>6/10/2021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04B19FD-987D-684D-86C1-B630329539DB}" type="slidenum">
              <a:rPr lang="en-US" smtClean="0"/>
              <a:pPr/>
              <a:t>‹#›</a:t>
            </a:fld>
            <a:endParaRPr lang="en-US"/>
          </a:p>
        </p:txBody>
      </p:sp>
    </p:spTree>
    <p:extLst>
      <p:ext uri="{BB962C8B-B14F-4D97-AF65-F5344CB8AC3E}">
        <p14:creationId xmlns:p14="http://schemas.microsoft.com/office/powerpoint/2010/main" val="4060020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C6FC1CC-967F-44A5-B9A2-3DB8437F456A}" type="datetimeFigureOut">
              <a:rPr lang="en-US"/>
              <a:pPr>
                <a:defRPr/>
              </a:pPr>
              <a:t>6/10/2021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ED23D58-D6CF-40C5-BCED-EBCD1C9F0AD0}" type="slidenum">
              <a:rPr lang="en-US"/>
              <a:pPr>
                <a:defRPr/>
              </a:pPr>
              <a:t>‹#›</a:t>
            </a:fld>
            <a:endParaRPr lang="en-US"/>
          </a:p>
        </p:txBody>
      </p:sp>
    </p:spTree>
    <p:extLst>
      <p:ext uri="{BB962C8B-B14F-4D97-AF65-F5344CB8AC3E}">
        <p14:creationId xmlns:p14="http://schemas.microsoft.com/office/powerpoint/2010/main" val="31975149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Atmospheric_chemistry"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en.wikipedia.org/wiki/Paul_J._Crutze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Globalisation</a:t>
            </a:r>
            <a:endParaRPr lang="en-US" dirty="0"/>
          </a:p>
          <a:p>
            <a:endParaRPr lang="en-US" dirty="0"/>
          </a:p>
          <a:p>
            <a:r>
              <a:rPr lang="en-AU" sz="1200" kern="1200" dirty="0">
                <a:solidFill>
                  <a:schemeClr val="tx1"/>
                </a:solidFill>
                <a:effectLst/>
                <a:latin typeface="+mn-lt"/>
                <a:ea typeface="+mn-ea"/>
                <a:cs typeface="+mn-cs"/>
              </a:rPr>
              <a:t>It is not just the multinationals, or the trade partnerships, or the internet, or the tour operators that globalize the planet.</a:t>
            </a:r>
          </a:p>
          <a:p>
            <a:r>
              <a:rPr lang="en-AU" sz="1200" kern="1200" dirty="0">
                <a:solidFill>
                  <a:schemeClr val="tx1"/>
                </a:solidFill>
                <a:effectLst/>
                <a:latin typeface="+mn-lt"/>
                <a:ea typeface="+mn-ea"/>
                <a:cs typeface="+mn-cs"/>
              </a:rPr>
              <a:t>Every entity on this same planet has its own unique way of hooking up, the one with the other, plus all the other elements</a:t>
            </a:r>
          </a:p>
          <a:p>
            <a:r>
              <a:rPr lang="en-AU" sz="1200" kern="1200" dirty="0">
                <a:solidFill>
                  <a:schemeClr val="tx1"/>
                </a:solidFill>
                <a:effectLst/>
                <a:latin typeface="+mn-lt"/>
                <a:ea typeface="+mn-ea"/>
                <a:cs typeface="+mn-cs"/>
              </a:rPr>
              <a:t>that compose the collective at a given moment. This is true for the carbon dioxide that is warming the atmosphere globally by spreading through the air, and for migrating birds carrying new kinds of flu; but it is also true for — we are learning at our peril once again — the coronavirus, which has the capacity to link all humans by passing through our apparently inoffensive droplets as we cough. Germs are super </a:t>
            </a:r>
            <a:r>
              <a:rPr lang="en-AU" sz="1200" kern="1200" dirty="0" err="1">
                <a:solidFill>
                  <a:schemeClr val="tx1"/>
                </a:solidFill>
                <a:effectLst/>
                <a:latin typeface="+mn-lt"/>
                <a:ea typeface="+mn-ea"/>
                <a:cs typeface="+mn-cs"/>
              </a:rPr>
              <a:t>globalizers</a:t>
            </a:r>
            <a:r>
              <a:rPr lang="en-AU" sz="1200" kern="1200" dirty="0">
                <a:solidFill>
                  <a:schemeClr val="tx1"/>
                </a:solidFill>
                <a:effectLst/>
                <a:latin typeface="+mn-lt"/>
                <a:ea typeface="+mn-ea"/>
                <a:cs typeface="+mn-cs"/>
              </a:rPr>
              <a:t>: when it is a matter of </a:t>
            </a:r>
            <a:r>
              <a:rPr lang="en-AU" sz="1200" kern="1200" dirty="0" err="1">
                <a:solidFill>
                  <a:schemeClr val="tx1"/>
                </a:solidFill>
                <a:effectLst/>
                <a:latin typeface="+mn-lt"/>
                <a:ea typeface="+mn-ea"/>
                <a:cs typeface="+mn-cs"/>
              </a:rPr>
              <a:t>resocializing</a:t>
            </a:r>
            <a:r>
              <a:rPr lang="en-AU" sz="1200" kern="1200" dirty="0">
                <a:solidFill>
                  <a:schemeClr val="tx1"/>
                </a:solidFill>
                <a:effectLst/>
                <a:latin typeface="+mn-lt"/>
                <a:ea typeface="+mn-ea"/>
                <a:cs typeface="+mn-cs"/>
              </a:rPr>
              <a:t> billions of people, the germs make short work of it!</a:t>
            </a:r>
          </a:p>
          <a:p>
            <a:endParaRPr lang="en-AU" sz="1200" kern="1200" dirty="0">
              <a:solidFill>
                <a:schemeClr val="tx1"/>
              </a:solidFill>
              <a:effectLst/>
              <a:latin typeface="+mn-lt"/>
              <a:ea typeface="+mn-ea"/>
              <a:cs typeface="+mn-cs"/>
            </a:endParaRPr>
          </a:p>
          <a:p>
            <a:r>
              <a:rPr lang="en-AU" sz="1200" b="0" i="0" u="none" strike="noStrike" kern="1200" dirty="0">
                <a:solidFill>
                  <a:schemeClr val="tx1"/>
                </a:solidFill>
                <a:effectLst/>
                <a:latin typeface="+mn-lt"/>
                <a:ea typeface="+mn-ea"/>
                <a:cs typeface="+mn-cs"/>
              </a:rPr>
              <a:t>policy measures previously deemed impossible were taken within a matter of hours or days when the deadly impact of COVID-19 came into sight </a:t>
            </a: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CED23D58-D6CF-40C5-BCED-EBCD1C9F0AD0}" type="slidenum">
              <a:rPr lang="en-US" smtClean="0"/>
              <a:pPr>
                <a:defRPr/>
              </a:pPr>
              <a:t>2</a:t>
            </a:fld>
            <a:endParaRPr lang="en-US"/>
          </a:p>
        </p:txBody>
      </p:sp>
    </p:spTree>
    <p:extLst>
      <p:ext uri="{BB962C8B-B14F-4D97-AF65-F5344CB8AC3E}">
        <p14:creationId xmlns:p14="http://schemas.microsoft.com/office/powerpoint/2010/main" val="4018014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term was widely popularised in 2000 by </a:t>
            </a:r>
            <a:r>
              <a:rPr lang="en-AU" sz="1200" b="0" i="0" u="none" strike="noStrike" kern="1200" dirty="0">
                <a:solidFill>
                  <a:schemeClr val="tx1"/>
                </a:solidFill>
                <a:effectLst/>
                <a:latin typeface="+mn-lt"/>
                <a:ea typeface="+mn-ea"/>
                <a:cs typeface="+mn-cs"/>
                <a:hlinkClick r:id="rId3"/>
              </a:rPr>
              <a:t>atmospheric chemist</a:t>
            </a:r>
            <a:r>
              <a:rPr lang="en-AU" sz="1200" b="0" i="0" u="none" strike="noStrike" kern="1200" dirty="0">
                <a:solidFill>
                  <a:schemeClr val="tx1"/>
                </a:solidFill>
                <a:effectLst/>
                <a:latin typeface="+mn-lt"/>
                <a:ea typeface="+mn-ea"/>
                <a:cs typeface="+mn-cs"/>
              </a:rPr>
              <a:t> </a:t>
            </a:r>
            <a:r>
              <a:rPr lang="en-AU" sz="1200" b="0" i="0" u="none" strike="noStrike" kern="1200" dirty="0">
                <a:solidFill>
                  <a:schemeClr val="tx1"/>
                </a:solidFill>
                <a:effectLst/>
                <a:latin typeface="+mn-lt"/>
                <a:ea typeface="+mn-ea"/>
                <a:cs typeface="+mn-cs"/>
                <a:hlinkClick r:id="rId4" tooltip="Anthropocene Working Group"/>
              </a:rPr>
              <a:t>Paul J. Crutzen</a:t>
            </a:r>
            <a:r>
              <a:rPr lang="en-AU" sz="1200" b="0" i="0" u="none" strike="noStrike" kern="1200" dirty="0">
                <a:solidFill>
                  <a:schemeClr val="tx1"/>
                </a:solidFill>
                <a:effectLst/>
                <a:latin typeface="+mn-lt"/>
                <a:ea typeface="+mn-ea"/>
                <a:cs typeface="+mn-cs"/>
              </a:rPr>
              <a:t> – indicates humans have enormous impact on the environment</a:t>
            </a:r>
          </a:p>
          <a:p>
            <a:r>
              <a:rPr lang="en-AU" sz="1200" b="0" i="0" u="none" strike="noStrike" kern="1200" dirty="0">
                <a:solidFill>
                  <a:schemeClr val="tx1"/>
                </a:solidFill>
                <a:effectLst/>
                <a:latin typeface="+mn-lt"/>
                <a:ea typeface="+mn-ea"/>
                <a:cs typeface="+mn-cs"/>
              </a:rPr>
              <a:t>Follows the </a:t>
            </a:r>
            <a:r>
              <a:rPr lang="en-AU" sz="1200" b="0" i="0" u="none" strike="noStrike" kern="1200" dirty="0" err="1">
                <a:solidFill>
                  <a:schemeClr val="tx1"/>
                </a:solidFill>
                <a:effectLst/>
                <a:latin typeface="+mn-lt"/>
                <a:ea typeface="+mn-ea"/>
                <a:cs typeface="+mn-cs"/>
              </a:rPr>
              <a:t>holocene</a:t>
            </a:r>
            <a:endParaRPr lang="en-US" dirty="0"/>
          </a:p>
        </p:txBody>
      </p:sp>
      <p:sp>
        <p:nvSpPr>
          <p:cNvPr id="4" name="Slide Number Placeholder 3"/>
          <p:cNvSpPr>
            <a:spLocks noGrp="1"/>
          </p:cNvSpPr>
          <p:nvPr>
            <p:ph type="sldNum" sz="quarter" idx="5"/>
          </p:nvPr>
        </p:nvSpPr>
        <p:spPr/>
        <p:txBody>
          <a:bodyPr/>
          <a:lstStyle/>
          <a:p>
            <a:pPr>
              <a:defRPr/>
            </a:pPr>
            <a:fld id="{CED23D58-D6CF-40C5-BCED-EBCD1C9F0AD0}" type="slidenum">
              <a:rPr lang="en-US" smtClean="0"/>
              <a:pPr>
                <a:defRPr/>
              </a:pPr>
              <a:t>3</a:t>
            </a:fld>
            <a:endParaRPr lang="en-US"/>
          </a:p>
        </p:txBody>
      </p:sp>
    </p:spTree>
    <p:extLst>
      <p:ext uri="{BB962C8B-B14F-4D97-AF65-F5344CB8AC3E}">
        <p14:creationId xmlns:p14="http://schemas.microsoft.com/office/powerpoint/2010/main" val="238748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AU" dirty="0">
                <a:latin typeface="Calibri" panose="020F0502020204030204" pitchFamily="34" charset="0"/>
              </a:rPr>
              <a:t>Educational trajectories unfold in environments defined immediately by families, schools and communities, and more distantly by other social, economic and cultural institutions. </a:t>
            </a:r>
          </a:p>
          <a:p>
            <a:pPr>
              <a:buFont typeface="Arial" panose="020B0604020202020204" pitchFamily="34" charset="0"/>
              <a:buChar char="•"/>
            </a:pPr>
            <a:r>
              <a:rPr lang="en-AU" dirty="0">
                <a:latin typeface="Calibri" panose="020F0502020204030204" pitchFamily="34" charset="0"/>
              </a:rPr>
              <a:t>These institutional systems and subsystems are interconnected in influencing young people’s lives. </a:t>
            </a:r>
          </a:p>
          <a:p>
            <a:pPr>
              <a:buFont typeface="Arial" panose="020B0604020202020204" pitchFamily="34" charset="0"/>
              <a:buChar char="•"/>
            </a:pPr>
            <a:r>
              <a:rPr lang="en-AU" dirty="0">
                <a:latin typeface="Calibri" panose="020F0502020204030204" pitchFamily="34" charset="0"/>
              </a:rPr>
              <a:t>Educational trajectories are also organised around life course stages or categories, marked by shared experiences, events and transitions. </a:t>
            </a:r>
          </a:p>
          <a:p>
            <a:pPr>
              <a:buFont typeface="Arial" panose="020B0604020202020204" pitchFamily="34" charset="0"/>
              <a:buChar char="•"/>
            </a:pPr>
            <a:r>
              <a:rPr lang="en-AU" dirty="0">
                <a:latin typeface="Calibri" panose="020F0502020204030204" pitchFamily="34" charset="0"/>
              </a:rPr>
              <a:t>Individuals’ lives influence and are influenced by those of others. </a:t>
            </a:r>
          </a:p>
          <a:p>
            <a:pPr>
              <a:buFont typeface="Arial" panose="020B0604020202020204" pitchFamily="34" charset="0"/>
              <a:buChar char="•"/>
            </a:pPr>
            <a:endParaRPr lang="en-AU" sz="1200" dirty="0">
              <a:effectLst/>
              <a:latin typeface="Calibri" panose="020F0502020204030204" pitchFamily="34" charset="0"/>
            </a:endParaRPr>
          </a:p>
          <a:p>
            <a:pPr>
              <a:buFont typeface="Arial" panose="020B0604020202020204" pitchFamily="34" charset="0"/>
              <a:buChar char="•"/>
            </a:pPr>
            <a:r>
              <a:rPr lang="en-AU" sz="1200" dirty="0">
                <a:effectLst/>
                <a:latin typeface="Calibri" panose="020F0502020204030204" pitchFamily="34" charset="0"/>
              </a:rPr>
              <a:t>Educational trajectories take place on the territory of this planet, which has as much impact on how these trajectories unfold as institutions and policy constellations – think climate refugees – Covid. </a:t>
            </a:r>
          </a:p>
          <a:p>
            <a:endParaRPr lang="en-US" dirty="0"/>
          </a:p>
        </p:txBody>
      </p:sp>
      <p:sp>
        <p:nvSpPr>
          <p:cNvPr id="4" name="Slide Number Placeholder 3"/>
          <p:cNvSpPr>
            <a:spLocks noGrp="1"/>
          </p:cNvSpPr>
          <p:nvPr>
            <p:ph type="sldNum" sz="quarter" idx="5"/>
          </p:nvPr>
        </p:nvSpPr>
        <p:spPr/>
        <p:txBody>
          <a:bodyPr/>
          <a:lstStyle/>
          <a:p>
            <a:pPr>
              <a:defRPr/>
            </a:pPr>
            <a:fld id="{CED23D58-D6CF-40C5-BCED-EBCD1C9F0AD0}" type="slidenum">
              <a:rPr lang="en-US" smtClean="0"/>
              <a:pPr>
                <a:defRPr/>
              </a:pPr>
              <a:t>4</a:t>
            </a:fld>
            <a:endParaRPr lang="en-US"/>
          </a:p>
        </p:txBody>
      </p:sp>
    </p:spTree>
    <p:extLst>
      <p:ext uri="{BB962C8B-B14F-4D97-AF65-F5344CB8AC3E}">
        <p14:creationId xmlns:p14="http://schemas.microsoft.com/office/powerpoint/2010/main" val="898220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Lamb (2015) suggests that the gender differences are most pronounced for the domains of social competence and emotional maturity, or social and emotional development. The AEDC (2014) report that these gender differences do not appear to have longer term consequences for educational outcomes, however our secondary data analysis suggests being male is a risk factor for negative educational outcomes for Cohorts 1 and 2, and another study recently undertaken (in press) shows persistence in poorer educational outcomes in boys who started school behind. </a:t>
            </a:r>
          </a:p>
          <a:p>
            <a:endParaRPr lang="en-US" dirty="0"/>
          </a:p>
        </p:txBody>
      </p:sp>
      <p:sp>
        <p:nvSpPr>
          <p:cNvPr id="4" name="Slide Number Placeholder 3"/>
          <p:cNvSpPr>
            <a:spLocks noGrp="1"/>
          </p:cNvSpPr>
          <p:nvPr>
            <p:ph type="sldNum" sz="quarter" idx="5"/>
          </p:nvPr>
        </p:nvSpPr>
        <p:spPr/>
        <p:txBody>
          <a:bodyPr/>
          <a:lstStyle/>
          <a:p>
            <a:pPr>
              <a:defRPr/>
            </a:pPr>
            <a:fld id="{CED23D58-D6CF-40C5-BCED-EBCD1C9F0AD0}" type="slidenum">
              <a:rPr lang="en-US" smtClean="0"/>
              <a:pPr>
                <a:defRPr/>
              </a:pPr>
              <a:t>5</a:t>
            </a:fld>
            <a:endParaRPr lang="en-US"/>
          </a:p>
        </p:txBody>
      </p:sp>
    </p:spTree>
    <p:extLst>
      <p:ext uri="{BB962C8B-B14F-4D97-AF65-F5344CB8AC3E}">
        <p14:creationId xmlns:p14="http://schemas.microsoft.com/office/powerpoint/2010/main" val="27608395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descr="Band2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635" y="1412776"/>
            <a:ext cx="9161635" cy="2160240"/>
          </a:xfrm>
          <a:prstGeom prst="rect">
            <a:avLst/>
          </a:prstGeom>
        </p:spPr>
      </p:pic>
      <p:pic>
        <p:nvPicPr>
          <p:cNvPr id="2" name="Picture 1" descr="Band2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37" y="1412776"/>
            <a:ext cx="9161635" cy="2160240"/>
          </a:xfrm>
          <a:prstGeom prst="rect">
            <a:avLst/>
          </a:prstGeom>
        </p:spPr>
      </p:pic>
      <p:sp>
        <p:nvSpPr>
          <p:cNvPr id="10" name="Text Placeholder 4"/>
          <p:cNvSpPr>
            <a:spLocks noGrp="1"/>
          </p:cNvSpPr>
          <p:nvPr>
            <p:ph type="body" sz="quarter" idx="10"/>
          </p:nvPr>
        </p:nvSpPr>
        <p:spPr>
          <a:xfrm>
            <a:off x="2592000" y="1717200"/>
            <a:ext cx="5688012" cy="576411"/>
          </a:xfrm>
          <a:prstGeom prst="rect">
            <a:avLst/>
          </a:prstGeom>
        </p:spPr>
        <p:txBody>
          <a:bodyPr/>
          <a:lstStyle>
            <a:lvl1pPr>
              <a:buNone/>
              <a:defRPr baseline="0">
                <a:latin typeface="+mj-lt"/>
              </a:defRPr>
            </a:lvl1pPr>
          </a:lstStyle>
          <a:p>
            <a:pPr lvl="0"/>
            <a:r>
              <a:rPr lang="en-AU" dirty="0"/>
              <a:t>Click to edit Master text styles</a:t>
            </a:r>
          </a:p>
        </p:txBody>
      </p:sp>
      <p:sp>
        <p:nvSpPr>
          <p:cNvPr id="11" name="Text Placeholder 6"/>
          <p:cNvSpPr>
            <a:spLocks noGrp="1"/>
          </p:cNvSpPr>
          <p:nvPr>
            <p:ph type="body" sz="quarter" idx="11"/>
          </p:nvPr>
        </p:nvSpPr>
        <p:spPr>
          <a:xfrm>
            <a:off x="2592000" y="2257200"/>
            <a:ext cx="5689600" cy="431800"/>
          </a:xfrm>
          <a:prstGeom prst="rect">
            <a:avLst/>
          </a:prstGeom>
        </p:spPr>
        <p:txBody>
          <a:bodyPr/>
          <a:lstStyle>
            <a:lvl1pPr>
              <a:buNone/>
              <a:defRPr sz="2000">
                <a:latin typeface="+mj-lt"/>
              </a:defRPr>
            </a:lvl1pPr>
          </a:lstStyle>
          <a:p>
            <a:pPr lvl="0"/>
            <a:r>
              <a:rPr lang="en-AU"/>
              <a:t>Click to edit Master text styles</a:t>
            </a:r>
          </a:p>
        </p:txBody>
      </p:sp>
      <p:sp>
        <p:nvSpPr>
          <p:cNvPr id="12" name="Text Placeholder 8"/>
          <p:cNvSpPr>
            <a:spLocks noGrp="1"/>
          </p:cNvSpPr>
          <p:nvPr>
            <p:ph type="body" sz="quarter" idx="12"/>
          </p:nvPr>
        </p:nvSpPr>
        <p:spPr>
          <a:xfrm>
            <a:off x="2592000" y="3242329"/>
            <a:ext cx="5689600" cy="360362"/>
          </a:xfrm>
          <a:prstGeom prst="rect">
            <a:avLst/>
          </a:prstGeom>
        </p:spPr>
        <p:txBody>
          <a:bodyPr/>
          <a:lstStyle>
            <a:lvl1pPr>
              <a:buNone/>
              <a:defRPr sz="1200" b="1" baseline="0">
                <a:latin typeface="Sommet Bold" pitchFamily="50" charset="0"/>
              </a:defRPr>
            </a:lvl1pPr>
          </a:lstStyle>
          <a:p>
            <a:pPr lvl="0"/>
            <a:r>
              <a:rPr lang="en-AU"/>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UNSWAUST_foote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29806"/>
            <a:ext cx="9144000" cy="628194"/>
          </a:xfrm>
          <a:prstGeom prst="rect">
            <a:avLst/>
          </a:prstGeom>
        </p:spPr>
      </p:pic>
      <p:sp>
        <p:nvSpPr>
          <p:cNvPr id="2" name="Title 1"/>
          <p:cNvSpPr>
            <a:spLocks noGrp="1"/>
          </p:cNvSpPr>
          <p:nvPr>
            <p:ph type="title"/>
          </p:nvPr>
        </p:nvSpPr>
        <p:spPr>
          <a:xfrm>
            <a:off x="457200" y="476672"/>
            <a:ext cx="8229600" cy="792088"/>
          </a:xfrm>
          <a:prstGeom prst="rect">
            <a:avLst/>
          </a:prstGeom>
        </p:spPr>
        <p:txBody>
          <a:bodyPr/>
          <a:lstStyle>
            <a:lvl1pPr algn="l">
              <a:defRPr sz="3000" baseline="0">
                <a:latin typeface="Sommet" pitchFamily="50" charset="0"/>
              </a:defRPr>
            </a:lvl1pPr>
          </a:lstStyle>
          <a:p>
            <a:r>
              <a:rPr lang="en-AU"/>
              <a:t>Click to edit Master title style</a:t>
            </a:r>
            <a:endParaRPr lang="en-AU" dirty="0"/>
          </a:p>
        </p:txBody>
      </p:sp>
      <p:sp>
        <p:nvSpPr>
          <p:cNvPr id="3" name="Content Placeholder 2"/>
          <p:cNvSpPr>
            <a:spLocks noGrp="1"/>
          </p:cNvSpPr>
          <p:nvPr>
            <p:ph idx="1"/>
          </p:nvPr>
        </p:nvSpPr>
        <p:spPr>
          <a:xfrm>
            <a:off x="457200" y="1484784"/>
            <a:ext cx="8229600" cy="4320480"/>
          </a:xfrm>
          <a:prstGeom prst="rect">
            <a:avLst/>
          </a:prstGeom>
        </p:spPr>
        <p:txBody>
          <a:bodyPr/>
          <a:lstStyle>
            <a:lvl1pPr>
              <a:buFont typeface="Arial" pitchFamily="34" charset="0"/>
              <a:buChar char="•"/>
              <a:defRPr sz="2400" baseline="0">
                <a:latin typeface="+mj-lt"/>
                <a:cs typeface="Arial" pitchFamily="34" charset="0"/>
              </a:defRPr>
            </a:lvl1pPr>
            <a:lvl2pPr>
              <a:defRPr sz="2400">
                <a:latin typeface="+mj-lt"/>
                <a:cs typeface="Arial" pitchFamily="34" charset="0"/>
              </a:defRPr>
            </a:lvl2pPr>
            <a:lvl3pPr>
              <a:buFont typeface="Courier New" pitchFamily="49" charset="0"/>
              <a:buChar char="o"/>
              <a:defRPr sz="2400">
                <a:latin typeface="+mj-lt"/>
                <a:cs typeface="Arial" pitchFamily="34" charset="0"/>
              </a:defRPr>
            </a:lvl3pPr>
            <a:lvl4pPr>
              <a:buFont typeface="Wingdings" pitchFamily="2" charset="2"/>
              <a:buChar char="§"/>
              <a:defRPr sz="2400">
                <a:latin typeface="+mj-lt"/>
                <a:cs typeface="Arial" pitchFamily="34" charset="0"/>
              </a:defRPr>
            </a:lvl4pPr>
            <a:lvl5pPr>
              <a:defRPr sz="2400">
                <a:latin typeface="+mj-lt"/>
                <a:cs typeface="Arial"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descr="Band20.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189" y="3068960"/>
            <a:ext cx="9149685" cy="2160240"/>
          </a:xfrm>
          <a:prstGeom prst="rect">
            <a:avLst/>
          </a:prstGeom>
        </p:spPr>
      </p:pic>
      <p:sp>
        <p:nvSpPr>
          <p:cNvPr id="7" name="Text Placeholder 4"/>
          <p:cNvSpPr>
            <a:spLocks noGrp="1"/>
          </p:cNvSpPr>
          <p:nvPr>
            <p:ph type="body" sz="quarter" idx="10"/>
          </p:nvPr>
        </p:nvSpPr>
        <p:spPr>
          <a:xfrm>
            <a:off x="2592000" y="3355200"/>
            <a:ext cx="5688012" cy="576411"/>
          </a:xfrm>
          <a:prstGeom prst="rect">
            <a:avLst/>
          </a:prstGeom>
        </p:spPr>
        <p:txBody>
          <a:bodyPr/>
          <a:lstStyle>
            <a:lvl1pPr>
              <a:buNone/>
              <a:defRPr baseline="0">
                <a:latin typeface="+mj-lt"/>
              </a:defRPr>
            </a:lvl1pPr>
          </a:lstStyle>
          <a:p>
            <a:pPr lvl="0"/>
            <a:r>
              <a:rPr lang="en-AU"/>
              <a:t>Click to edit Master text styles</a:t>
            </a:r>
          </a:p>
        </p:txBody>
      </p:sp>
      <p:sp>
        <p:nvSpPr>
          <p:cNvPr id="8" name="Text Placeholder 6"/>
          <p:cNvSpPr>
            <a:spLocks noGrp="1"/>
          </p:cNvSpPr>
          <p:nvPr>
            <p:ph type="body" sz="quarter" idx="11"/>
          </p:nvPr>
        </p:nvSpPr>
        <p:spPr>
          <a:xfrm>
            <a:off x="2592000" y="3895200"/>
            <a:ext cx="5689600" cy="431800"/>
          </a:xfrm>
          <a:prstGeom prst="rect">
            <a:avLst/>
          </a:prstGeom>
        </p:spPr>
        <p:txBody>
          <a:bodyPr/>
          <a:lstStyle>
            <a:lvl1pPr>
              <a:buNone/>
              <a:defRPr sz="2000">
                <a:latin typeface="+mj-lt"/>
              </a:defRPr>
            </a:lvl1pPr>
          </a:lstStyle>
          <a:p>
            <a:pPr lvl="0"/>
            <a:r>
              <a:rPr lang="en-AU"/>
              <a:t>Click to edit Master text styles</a:t>
            </a:r>
          </a:p>
        </p:txBody>
      </p:sp>
      <p:sp>
        <p:nvSpPr>
          <p:cNvPr id="12" name="Text Placeholder 8"/>
          <p:cNvSpPr>
            <a:spLocks noGrp="1"/>
          </p:cNvSpPr>
          <p:nvPr>
            <p:ph type="body" sz="quarter" idx="12"/>
          </p:nvPr>
        </p:nvSpPr>
        <p:spPr>
          <a:xfrm>
            <a:off x="2596233" y="4903633"/>
            <a:ext cx="5689600" cy="360362"/>
          </a:xfrm>
          <a:prstGeom prst="rect">
            <a:avLst/>
          </a:prstGeom>
        </p:spPr>
        <p:txBody>
          <a:bodyPr/>
          <a:lstStyle>
            <a:lvl1pPr>
              <a:buNone/>
              <a:defRPr sz="1200" b="1" baseline="0">
                <a:latin typeface="Sommet Bold" pitchFamily="50" charset="0"/>
              </a:defRPr>
            </a:lvl1pPr>
          </a:lstStyle>
          <a:p>
            <a:pPr lvl="0"/>
            <a:r>
              <a:rPr lang="en-AU"/>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9" name="Picture 8" descr="UNSWAUST_foote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29806"/>
            <a:ext cx="9144000" cy="628194"/>
          </a:xfrm>
          <a:prstGeom prst="rect">
            <a:avLst/>
          </a:prstGeom>
        </p:spPr>
      </p:pic>
      <p:sp>
        <p:nvSpPr>
          <p:cNvPr id="4" name="Text Placeholder 2"/>
          <p:cNvSpPr>
            <a:spLocks noGrp="1"/>
          </p:cNvSpPr>
          <p:nvPr>
            <p:ph type="body" idx="1"/>
          </p:nvPr>
        </p:nvSpPr>
        <p:spPr>
          <a:xfrm>
            <a:off x="457200" y="1535113"/>
            <a:ext cx="4040188" cy="639762"/>
          </a:xfrm>
          <a:prstGeom prst="rect">
            <a:avLst/>
          </a:prstGeom>
        </p:spPr>
        <p:txBody>
          <a:bodyPr/>
          <a:lstStyle>
            <a:lvl1pPr>
              <a:buNone/>
              <a:defRPr sz="2000">
                <a:latin typeface="Arial" pitchFamily="34" charset="0"/>
                <a:cs typeface="Arial" pitchFamily="34" charset="0"/>
              </a:defRPr>
            </a:lvl1pPr>
          </a:lstStyle>
          <a:p>
            <a:pPr lvl="0"/>
            <a:r>
              <a:rPr lang="en-AU"/>
              <a:t>Click to edit Master text styles</a:t>
            </a:r>
          </a:p>
        </p:txBody>
      </p:sp>
      <p:sp>
        <p:nvSpPr>
          <p:cNvPr id="5" name="Content Placeholder 3"/>
          <p:cNvSpPr>
            <a:spLocks noGrp="1"/>
          </p:cNvSpPr>
          <p:nvPr>
            <p:ph sz="half" idx="2"/>
          </p:nvPr>
        </p:nvSpPr>
        <p:spPr>
          <a:xfrm>
            <a:off x="457200" y="2174875"/>
            <a:ext cx="4040188" cy="3630389"/>
          </a:xfrm>
          <a:prstGeom prst="rect">
            <a:avLst/>
          </a:prstGeom>
        </p:spPr>
        <p:txBody>
          <a:bodyPr/>
          <a:lstStyle>
            <a:lvl1pPr>
              <a:defRPr sz="1400">
                <a:latin typeface="+mn-lt"/>
                <a:cs typeface="Arial" pitchFamily="34" charset="0"/>
              </a:defRPr>
            </a:lvl1pPr>
            <a:lvl2pPr>
              <a:defRPr sz="1400">
                <a:latin typeface="+mn-lt"/>
              </a:defRPr>
            </a:lvl2pPr>
            <a:lvl3pPr>
              <a:buFont typeface="Courier New" pitchFamily="49" charset="0"/>
              <a:buChar char="o"/>
              <a:defRPr sz="1400">
                <a:latin typeface="+mn-lt"/>
              </a:defRPr>
            </a:lvl3pPr>
            <a:lvl4pPr>
              <a:buFont typeface="Wingdings" pitchFamily="2" charset="2"/>
              <a:buChar char="§"/>
              <a:defRPr sz="1400">
                <a:latin typeface="+mn-lt"/>
              </a:defRPr>
            </a:lvl4pPr>
            <a:lvl5pPr>
              <a:defRPr sz="1400">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6" name="Text Placeholder 4"/>
          <p:cNvSpPr>
            <a:spLocks noGrp="1"/>
          </p:cNvSpPr>
          <p:nvPr>
            <p:ph type="body" sz="quarter" idx="3"/>
          </p:nvPr>
        </p:nvSpPr>
        <p:spPr>
          <a:xfrm>
            <a:off x="4645025" y="1535113"/>
            <a:ext cx="4041775" cy="639762"/>
          </a:xfrm>
          <a:prstGeom prst="rect">
            <a:avLst/>
          </a:prstGeom>
        </p:spPr>
        <p:txBody>
          <a:bodyPr/>
          <a:lstStyle>
            <a:lvl1pPr>
              <a:buNone/>
              <a:defRPr sz="2000">
                <a:latin typeface="Arial" pitchFamily="34" charset="0"/>
                <a:cs typeface="Arial" pitchFamily="34" charset="0"/>
              </a:defRPr>
            </a:lvl1pPr>
          </a:lstStyle>
          <a:p>
            <a:pPr lvl="0"/>
            <a:r>
              <a:rPr lang="en-AU"/>
              <a:t>Click to edit Master text styles</a:t>
            </a:r>
          </a:p>
        </p:txBody>
      </p:sp>
      <p:sp>
        <p:nvSpPr>
          <p:cNvPr id="7" name="Content Placeholder 5"/>
          <p:cNvSpPr>
            <a:spLocks noGrp="1"/>
          </p:cNvSpPr>
          <p:nvPr>
            <p:ph sz="quarter" idx="4"/>
          </p:nvPr>
        </p:nvSpPr>
        <p:spPr>
          <a:xfrm>
            <a:off x="4645025" y="2174875"/>
            <a:ext cx="4041775" cy="3630389"/>
          </a:xfrm>
          <a:prstGeom prst="rect">
            <a:avLst/>
          </a:prstGeom>
        </p:spPr>
        <p:txBody>
          <a:bodyPr/>
          <a:lstStyle>
            <a:lvl1pPr>
              <a:defRPr sz="1400">
                <a:latin typeface="+mn-lt"/>
                <a:cs typeface="Arial" pitchFamily="34" charset="0"/>
              </a:defRPr>
            </a:lvl1pPr>
            <a:lvl2pPr>
              <a:defRPr sz="1400">
                <a:latin typeface="+mn-lt"/>
              </a:defRPr>
            </a:lvl2pPr>
            <a:lvl3pPr>
              <a:buFont typeface="Courier New" pitchFamily="49" charset="0"/>
              <a:buChar char="o"/>
              <a:defRPr sz="1400">
                <a:latin typeface="+mn-lt"/>
              </a:defRPr>
            </a:lvl3pPr>
            <a:lvl4pPr>
              <a:buFont typeface="Wingdings" pitchFamily="2" charset="2"/>
              <a:buChar char="§"/>
              <a:defRPr sz="1400">
                <a:latin typeface="+mn-lt"/>
              </a:defRPr>
            </a:lvl4pPr>
            <a:lvl5pPr>
              <a:defRPr sz="1400">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8" name="Title 1"/>
          <p:cNvSpPr>
            <a:spLocks noGrp="1"/>
          </p:cNvSpPr>
          <p:nvPr>
            <p:ph type="title"/>
          </p:nvPr>
        </p:nvSpPr>
        <p:spPr>
          <a:xfrm>
            <a:off x="457200" y="476672"/>
            <a:ext cx="8229600" cy="792088"/>
          </a:xfrm>
          <a:prstGeom prst="rect">
            <a:avLst/>
          </a:prstGeom>
        </p:spPr>
        <p:txBody>
          <a:bodyPr/>
          <a:lstStyle>
            <a:lvl1pPr algn="l">
              <a:defRPr sz="3000" baseline="0">
                <a:latin typeface="Sommet" pitchFamily="50" charset="0"/>
              </a:defRPr>
            </a:lvl1pPr>
          </a:lstStyle>
          <a:p>
            <a:r>
              <a:rPr lang="en-AU"/>
              <a:t>Click to edit Master title style</a:t>
            </a:r>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95325"/>
            <a:ext cx="4038600" cy="4309939"/>
          </a:xfrm>
          <a:prstGeom prst="rect">
            <a:avLst/>
          </a:prstGeom>
        </p:spPr>
        <p:txBody>
          <a:bodyPr/>
          <a:lstStyle>
            <a:lvl1pPr>
              <a:defRPr sz="1400">
                <a:latin typeface="Arial" pitchFamily="34" charset="0"/>
                <a:cs typeface="Arial" pitchFamily="34" charset="0"/>
              </a:defRPr>
            </a:lvl1pPr>
            <a:lvl2pPr>
              <a:defRPr sz="1400">
                <a:latin typeface="Arial" pitchFamily="34" charset="0"/>
                <a:cs typeface="Arial" pitchFamily="34" charset="0"/>
              </a:defRPr>
            </a:lvl2pPr>
            <a:lvl3pPr>
              <a:buFont typeface="Courier New" pitchFamily="49" charset="0"/>
              <a:buChar char="o"/>
              <a:defRPr sz="1400">
                <a:latin typeface="Arial" pitchFamily="34" charset="0"/>
                <a:cs typeface="Arial" pitchFamily="34" charset="0"/>
              </a:defRPr>
            </a:lvl3pPr>
            <a:lvl4pPr>
              <a:buFont typeface="Wingdings" pitchFamily="2" charset="2"/>
              <a:buChar char="§"/>
              <a:defRPr sz="1400">
                <a:latin typeface="Arial" pitchFamily="34" charset="0"/>
                <a:cs typeface="Arial" pitchFamily="34" charset="0"/>
              </a:defRPr>
            </a:lvl4pPr>
            <a:lvl5pPr>
              <a:defRPr sz="1400">
                <a:latin typeface="Arial" pitchFamily="34" charset="0"/>
                <a:cs typeface="Arial" pitchFamily="34" charset="0"/>
              </a:defRPr>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4" name="Content Placeholder 3"/>
          <p:cNvSpPr>
            <a:spLocks noGrp="1"/>
          </p:cNvSpPr>
          <p:nvPr>
            <p:ph sz="half" idx="2"/>
          </p:nvPr>
        </p:nvSpPr>
        <p:spPr>
          <a:xfrm>
            <a:off x="4648200" y="1484784"/>
            <a:ext cx="4038600" cy="4320480"/>
          </a:xfrm>
          <a:prstGeom prst="rect">
            <a:avLst/>
          </a:prstGeom>
        </p:spPr>
        <p:txBody>
          <a:bodyPr/>
          <a:lstStyle>
            <a:lvl1pPr>
              <a:defRPr sz="1400">
                <a:latin typeface="Arial" pitchFamily="34" charset="0"/>
                <a:cs typeface="Arial" pitchFamily="34" charset="0"/>
              </a:defRPr>
            </a:lvl1pPr>
            <a:lvl2pPr>
              <a:defRPr sz="1400">
                <a:latin typeface="Arial" pitchFamily="34" charset="0"/>
                <a:cs typeface="Arial" pitchFamily="34" charset="0"/>
              </a:defRPr>
            </a:lvl2pPr>
            <a:lvl3pPr>
              <a:buFont typeface="Courier New" pitchFamily="49" charset="0"/>
              <a:buChar char="o"/>
              <a:defRPr sz="1400">
                <a:latin typeface="Arial" pitchFamily="34" charset="0"/>
                <a:cs typeface="Arial" pitchFamily="34" charset="0"/>
              </a:defRPr>
            </a:lvl3pPr>
            <a:lvl4pPr>
              <a:buFont typeface="Wingdings" pitchFamily="2" charset="2"/>
              <a:buChar char="§"/>
              <a:defRPr sz="1400">
                <a:latin typeface="Arial" pitchFamily="34" charset="0"/>
                <a:cs typeface="Arial" pitchFamily="34" charset="0"/>
              </a:defRPr>
            </a:lvl4pPr>
            <a:lvl5pPr>
              <a:defRPr sz="1400">
                <a:latin typeface="Arial" pitchFamily="34" charset="0"/>
                <a:cs typeface="Arial" pitchFamily="34" charset="0"/>
              </a:defRPr>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AU" dirty="0"/>
          </a:p>
        </p:txBody>
      </p:sp>
      <p:sp>
        <p:nvSpPr>
          <p:cNvPr id="9" name="Title 1"/>
          <p:cNvSpPr>
            <a:spLocks noGrp="1"/>
          </p:cNvSpPr>
          <p:nvPr>
            <p:ph type="title"/>
          </p:nvPr>
        </p:nvSpPr>
        <p:spPr>
          <a:xfrm>
            <a:off x="457200" y="476672"/>
            <a:ext cx="8229600" cy="792088"/>
          </a:xfrm>
          <a:prstGeom prst="rect">
            <a:avLst/>
          </a:prstGeom>
        </p:spPr>
        <p:txBody>
          <a:bodyPr/>
          <a:lstStyle>
            <a:lvl1pPr algn="l">
              <a:defRPr sz="3000" baseline="0">
                <a:latin typeface="Sommet" pitchFamily="50" charset="0"/>
              </a:defRPr>
            </a:lvl1pPr>
          </a:lstStyle>
          <a:p>
            <a:r>
              <a:rPr lang="en-AU"/>
              <a:t>Click to edit Master title style</a:t>
            </a:r>
            <a:endParaRPr lang="en-AU" dirty="0"/>
          </a:p>
        </p:txBody>
      </p:sp>
      <p:pic>
        <p:nvPicPr>
          <p:cNvPr id="6" name="Picture 2" descr="C:\Documents and Settings\z3349205\Desktop\UNSWAUST_footer RGB.jpg"/>
          <p:cNvPicPr>
            <a:picLocks noChangeAspect="1" noChangeArrowheads="1"/>
          </p:cNvPicPr>
          <p:nvPr userDrawn="1"/>
        </p:nvPicPr>
        <p:blipFill>
          <a:blip r:embed="rId2" cstate="print"/>
          <a:srcRect/>
          <a:stretch>
            <a:fillRect/>
          </a:stretch>
        </p:blipFill>
        <p:spPr bwMode="auto">
          <a:xfrm>
            <a:off x="0" y="6229145"/>
            <a:ext cx="9147600" cy="628855"/>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0">
                <a:latin typeface="Sommet" pitchFamily="50" charset="0"/>
              </a:defRPr>
            </a:lvl1pPr>
          </a:lstStyle>
          <a:p>
            <a:r>
              <a:rPr lang="en-AU"/>
              <a:t>Click to edit Master title style</a:t>
            </a:r>
            <a:endParaRPr lang="en-AU"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0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AU" noProof="0"/>
              <a:t>Drag picture to placeholder or click icon to add</a:t>
            </a:r>
            <a:endParaRPr lang="en-AU" noProof="0" dirty="0"/>
          </a:p>
        </p:txBody>
      </p:sp>
      <p:sp>
        <p:nvSpPr>
          <p:cNvPr id="4" name="Text Placeholder 3"/>
          <p:cNvSpPr>
            <a:spLocks noGrp="1"/>
          </p:cNvSpPr>
          <p:nvPr>
            <p:ph type="body" sz="half" idx="2"/>
          </p:nvPr>
        </p:nvSpPr>
        <p:spPr>
          <a:xfrm>
            <a:off x="1792288" y="5367338"/>
            <a:ext cx="5486400" cy="437926"/>
          </a:xfrm>
          <a:prstGeom prst="rect">
            <a:avLst/>
          </a:prstGeom>
        </p:spPr>
        <p:txBody>
          <a:bodyPr/>
          <a:lstStyle>
            <a:lvl1pPr marL="0" indent="0">
              <a:buNone/>
              <a:defRPr sz="1400">
                <a:latin typeface="Microsoft Sans Serif" pitchFamily="34" charset="0"/>
                <a:cs typeface="Microsoft Sans Serif"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pic>
        <p:nvPicPr>
          <p:cNvPr id="6" name="Picture 2" descr="C:\Documents and Settings\z3349205\Desktop\UNSWAUST_footer RGB.jpg"/>
          <p:cNvPicPr>
            <a:picLocks noChangeAspect="1" noChangeArrowheads="1"/>
          </p:cNvPicPr>
          <p:nvPr userDrawn="1"/>
        </p:nvPicPr>
        <p:blipFill>
          <a:blip r:embed="rId2" cstate="print"/>
          <a:srcRect/>
          <a:stretch>
            <a:fillRect/>
          </a:stretch>
        </p:blipFill>
        <p:spPr bwMode="auto">
          <a:xfrm>
            <a:off x="0" y="6229145"/>
            <a:ext cx="9147600" cy="628855"/>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4" r:id="rId4"/>
    <p:sldLayoutId id="2147483763" r:id="rId5"/>
    <p:sldLayoutId id="2147483768" r:id="rId6"/>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Sommet" pitchFamily="50" charset="0"/>
        </a:defRPr>
      </a:lvl2pPr>
      <a:lvl3pPr algn="ctr" rtl="0" eaLnBrk="1" fontAlgn="base" hangingPunct="1">
        <a:spcBef>
          <a:spcPct val="0"/>
        </a:spcBef>
        <a:spcAft>
          <a:spcPct val="0"/>
        </a:spcAft>
        <a:defRPr sz="4400">
          <a:solidFill>
            <a:schemeClr val="tx1"/>
          </a:solidFill>
          <a:latin typeface="Sommet" pitchFamily="50" charset="0"/>
        </a:defRPr>
      </a:lvl3pPr>
      <a:lvl4pPr algn="ctr" rtl="0" eaLnBrk="1" fontAlgn="base" hangingPunct="1">
        <a:spcBef>
          <a:spcPct val="0"/>
        </a:spcBef>
        <a:spcAft>
          <a:spcPct val="0"/>
        </a:spcAft>
        <a:defRPr sz="4400">
          <a:solidFill>
            <a:schemeClr val="tx1"/>
          </a:solidFill>
          <a:latin typeface="Sommet" pitchFamily="50" charset="0"/>
        </a:defRPr>
      </a:lvl4pPr>
      <a:lvl5pPr algn="ctr" rtl="0" eaLnBrk="1" fontAlgn="base" hangingPunct="1">
        <a:spcBef>
          <a:spcPct val="0"/>
        </a:spcBef>
        <a:spcAft>
          <a:spcPct val="0"/>
        </a:spcAft>
        <a:defRPr sz="4400">
          <a:solidFill>
            <a:schemeClr val="tx1"/>
          </a:solidFill>
          <a:latin typeface="Sommet" pitchFamily="50" charset="0"/>
        </a:defRPr>
      </a:lvl5pPr>
      <a:lvl6pPr marL="457200" algn="ctr" rtl="0" eaLnBrk="1" fontAlgn="base" hangingPunct="1">
        <a:spcBef>
          <a:spcPct val="0"/>
        </a:spcBef>
        <a:spcAft>
          <a:spcPct val="0"/>
        </a:spcAft>
        <a:defRPr sz="4400">
          <a:solidFill>
            <a:schemeClr val="tx1"/>
          </a:solidFill>
          <a:latin typeface="Sommet" pitchFamily="50" charset="0"/>
        </a:defRPr>
      </a:lvl6pPr>
      <a:lvl7pPr marL="914400" algn="ctr" rtl="0" eaLnBrk="1" fontAlgn="base" hangingPunct="1">
        <a:spcBef>
          <a:spcPct val="0"/>
        </a:spcBef>
        <a:spcAft>
          <a:spcPct val="0"/>
        </a:spcAft>
        <a:defRPr sz="4400">
          <a:solidFill>
            <a:schemeClr val="tx1"/>
          </a:solidFill>
          <a:latin typeface="Sommet" pitchFamily="50" charset="0"/>
        </a:defRPr>
      </a:lvl7pPr>
      <a:lvl8pPr marL="1371600" algn="ctr" rtl="0" eaLnBrk="1" fontAlgn="base" hangingPunct="1">
        <a:spcBef>
          <a:spcPct val="0"/>
        </a:spcBef>
        <a:spcAft>
          <a:spcPct val="0"/>
        </a:spcAft>
        <a:defRPr sz="4400">
          <a:solidFill>
            <a:schemeClr val="tx1"/>
          </a:solidFill>
          <a:latin typeface="Sommet" pitchFamily="50" charset="0"/>
        </a:defRPr>
      </a:lvl8pPr>
      <a:lvl9pPr marL="1828800" algn="ctr" rtl="0" eaLnBrk="1" fontAlgn="base" hangingPunct="1">
        <a:spcBef>
          <a:spcPct val="0"/>
        </a:spcBef>
        <a:spcAft>
          <a:spcPct val="0"/>
        </a:spcAft>
        <a:defRPr sz="4400">
          <a:solidFill>
            <a:schemeClr val="tx1"/>
          </a:solidFill>
          <a:latin typeface="Sommet" pitchFamily="50"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DCAD2CE-E905-7240-844D-26DE999CD23C}"/>
              </a:ext>
            </a:extLst>
          </p:cNvPr>
          <p:cNvSpPr>
            <a:spLocks noGrp="1"/>
          </p:cNvSpPr>
          <p:nvPr>
            <p:ph type="body" sz="quarter" idx="10"/>
          </p:nvPr>
        </p:nvSpPr>
        <p:spPr>
          <a:xfrm>
            <a:off x="2541588" y="4293096"/>
            <a:ext cx="5688012" cy="576411"/>
          </a:xfrm>
        </p:spPr>
        <p:txBody>
          <a:bodyPr/>
          <a:lstStyle/>
          <a:p>
            <a:r>
              <a:rPr lang="en-US" dirty="0"/>
              <a:t>Dr Jennifer </a:t>
            </a:r>
            <a:r>
              <a:rPr lang="en-US" dirty="0" err="1"/>
              <a:t>Skattebol</a:t>
            </a:r>
            <a:endParaRPr lang="en-US" dirty="0"/>
          </a:p>
        </p:txBody>
      </p:sp>
      <p:sp>
        <p:nvSpPr>
          <p:cNvPr id="6" name="Text Placeholder 5">
            <a:extLst>
              <a:ext uri="{FF2B5EF4-FFF2-40B4-BE49-F238E27FC236}">
                <a16:creationId xmlns:a16="http://schemas.microsoft.com/office/drawing/2014/main" id="{AAC86B0B-69BA-C041-9F62-8392BEE979D6}"/>
              </a:ext>
            </a:extLst>
          </p:cNvPr>
          <p:cNvSpPr>
            <a:spLocks noGrp="1"/>
          </p:cNvSpPr>
          <p:nvPr>
            <p:ph type="body" sz="quarter" idx="11"/>
          </p:nvPr>
        </p:nvSpPr>
        <p:spPr>
          <a:xfrm>
            <a:off x="2540000" y="5360707"/>
            <a:ext cx="5689600" cy="431800"/>
          </a:xfrm>
        </p:spPr>
        <p:txBody>
          <a:bodyPr/>
          <a:lstStyle/>
          <a:p>
            <a:r>
              <a:rPr lang="en-US" dirty="0"/>
              <a:t>Social Policy Research Centre</a:t>
            </a:r>
          </a:p>
        </p:txBody>
      </p:sp>
      <p:sp>
        <p:nvSpPr>
          <p:cNvPr id="2" name="Title 1">
            <a:extLst>
              <a:ext uri="{FF2B5EF4-FFF2-40B4-BE49-F238E27FC236}">
                <a16:creationId xmlns:a16="http://schemas.microsoft.com/office/drawing/2014/main" id="{10F59C5C-2C35-4A3C-A9A9-DC43A46E3896}"/>
              </a:ext>
            </a:extLst>
          </p:cNvPr>
          <p:cNvSpPr>
            <a:spLocks noGrp="1"/>
          </p:cNvSpPr>
          <p:nvPr>
            <p:ph type="title" idx="4294967295"/>
          </p:nvPr>
        </p:nvSpPr>
        <p:spPr>
          <a:xfrm>
            <a:off x="457200" y="115887"/>
            <a:ext cx="8229600" cy="792163"/>
          </a:xfrm>
          <a:prstGeom prst="rect">
            <a:avLst/>
          </a:prstGeom>
        </p:spPr>
        <p:txBody>
          <a:bodyPr/>
          <a:lstStyle/>
          <a:p>
            <a:r>
              <a:rPr lang="en-AU" dirty="0"/>
              <a:t>COVID-19 and its effects on children &amp; young people</a:t>
            </a:r>
          </a:p>
        </p:txBody>
      </p:sp>
    </p:spTree>
    <p:extLst>
      <p:ext uri="{BB962C8B-B14F-4D97-AF65-F5344CB8AC3E}">
        <p14:creationId xmlns:p14="http://schemas.microsoft.com/office/powerpoint/2010/main" val="1670312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13A01-E893-8841-86F5-0A3D6E622370}"/>
              </a:ext>
            </a:extLst>
          </p:cNvPr>
          <p:cNvSpPr>
            <a:spLocks noGrp="1"/>
          </p:cNvSpPr>
          <p:nvPr>
            <p:ph type="title"/>
          </p:nvPr>
        </p:nvSpPr>
        <p:spPr/>
        <p:txBody>
          <a:bodyPr/>
          <a:lstStyle/>
          <a:p>
            <a:r>
              <a:rPr lang="en-US" dirty="0"/>
              <a:t>Covid-19 – a pause for breath</a:t>
            </a:r>
          </a:p>
        </p:txBody>
      </p:sp>
      <p:sp>
        <p:nvSpPr>
          <p:cNvPr id="3" name="Content Placeholder 2">
            <a:extLst>
              <a:ext uri="{FF2B5EF4-FFF2-40B4-BE49-F238E27FC236}">
                <a16:creationId xmlns:a16="http://schemas.microsoft.com/office/drawing/2014/main" id="{09B057A9-DDC8-A747-852E-DD6BB51C86A7}"/>
              </a:ext>
            </a:extLst>
          </p:cNvPr>
          <p:cNvSpPr>
            <a:spLocks noGrp="1"/>
          </p:cNvSpPr>
          <p:nvPr>
            <p:ph idx="1"/>
          </p:nvPr>
        </p:nvSpPr>
        <p:spPr/>
        <p:txBody>
          <a:bodyPr/>
          <a:lstStyle/>
          <a:p>
            <a:pPr marL="0" indent="0">
              <a:buNone/>
            </a:pPr>
            <a:r>
              <a:rPr lang="en-AU" dirty="0"/>
              <a:t>Wendy Brown (2020) </a:t>
            </a:r>
          </a:p>
          <a:p>
            <a:pPr marL="0" indent="0" algn="just">
              <a:buNone/>
            </a:pPr>
            <a:r>
              <a:rPr lang="en-AU" dirty="0"/>
              <a:t>“The occasion to rethink our order, to ask what it means to be more preoccupied with the health of the economy than the survival of the planet and all forms of life on it” has to be “articulated and pursued as an active organizing principle.”</a:t>
            </a:r>
          </a:p>
          <a:p>
            <a:pPr marL="0" indent="0" algn="just">
              <a:buNone/>
            </a:pPr>
            <a:endParaRPr lang="en-AU" dirty="0"/>
          </a:p>
          <a:p>
            <a:pPr marL="0" indent="0" algn="just">
              <a:buNone/>
            </a:pPr>
            <a:r>
              <a:rPr lang="en-AU" dirty="0"/>
              <a:t>Bruno Latour (2021)</a:t>
            </a:r>
          </a:p>
          <a:p>
            <a:pPr marL="0" indent="0">
              <a:buNone/>
            </a:pPr>
            <a:r>
              <a:rPr lang="en-AU" dirty="0"/>
              <a:t>“ the health crisis is not embedded in a crisis but in an ongoing, irreversible ecological mutation.”</a:t>
            </a:r>
          </a:p>
          <a:p>
            <a:pPr marL="0" indent="0" algn="just">
              <a:buNone/>
            </a:pPr>
            <a:endParaRPr lang="en-AU" dirty="0"/>
          </a:p>
          <a:p>
            <a:endParaRPr lang="en-US" dirty="0"/>
          </a:p>
        </p:txBody>
      </p:sp>
    </p:spTree>
    <p:extLst>
      <p:ext uri="{BB962C8B-B14F-4D97-AF65-F5344CB8AC3E}">
        <p14:creationId xmlns:p14="http://schemas.microsoft.com/office/powerpoint/2010/main" val="2462693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6F935-CFFF-994E-BA14-31ECBE198BF5}"/>
              </a:ext>
            </a:extLst>
          </p:cNvPr>
          <p:cNvSpPr>
            <a:spLocks noGrp="1"/>
          </p:cNvSpPr>
          <p:nvPr>
            <p:ph type="title"/>
          </p:nvPr>
        </p:nvSpPr>
        <p:spPr>
          <a:xfrm>
            <a:off x="467544" y="497434"/>
            <a:ext cx="7920880" cy="1203374"/>
          </a:xfrm>
        </p:spPr>
        <p:txBody>
          <a:bodyPr/>
          <a:lstStyle/>
          <a:p>
            <a:r>
              <a:rPr lang="en-US" dirty="0"/>
              <a:t>Ecological model for understanding children’s development and learning are widely accepted</a:t>
            </a:r>
          </a:p>
        </p:txBody>
      </p:sp>
      <p:pic>
        <p:nvPicPr>
          <p:cNvPr id="4" name="Content Placeholder 3">
            <a:extLst>
              <a:ext uri="{FF2B5EF4-FFF2-40B4-BE49-F238E27FC236}">
                <a16:creationId xmlns:a16="http://schemas.microsoft.com/office/drawing/2014/main" id="{B8BFF5ED-3FB0-D74C-A05A-FEA7BC3D8A09}"/>
              </a:ext>
            </a:extLst>
          </p:cNvPr>
          <p:cNvPicPr>
            <a:picLocks noGrp="1" noChangeAspect="1"/>
          </p:cNvPicPr>
          <p:nvPr>
            <p:ph idx="1"/>
          </p:nvPr>
        </p:nvPicPr>
        <p:blipFill>
          <a:blip r:embed="rId3"/>
          <a:stretch>
            <a:fillRect/>
          </a:stretch>
        </p:blipFill>
        <p:spPr>
          <a:xfrm>
            <a:off x="1979712" y="1916832"/>
            <a:ext cx="3877022" cy="3877022"/>
          </a:xfrm>
          <a:prstGeom prst="rect">
            <a:avLst/>
          </a:prstGeom>
        </p:spPr>
      </p:pic>
    </p:spTree>
    <p:extLst>
      <p:ext uri="{BB962C8B-B14F-4D97-AF65-F5344CB8AC3E}">
        <p14:creationId xmlns:p14="http://schemas.microsoft.com/office/powerpoint/2010/main" val="1607832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6A52BF43-29CB-4648-A4D2-9ACD66BE936A}"/>
              </a:ext>
            </a:extLst>
          </p:cNvPr>
          <p:cNvSpPr>
            <a:spLocks noGrp="1"/>
          </p:cNvSpPr>
          <p:nvPr>
            <p:ph type="body" idx="1"/>
          </p:nvPr>
        </p:nvSpPr>
        <p:spPr/>
        <p:txBody>
          <a:bodyPr/>
          <a:lstStyle/>
          <a:p>
            <a:endParaRPr lang="en-US"/>
          </a:p>
        </p:txBody>
      </p:sp>
      <p:sp>
        <p:nvSpPr>
          <p:cNvPr id="33" name="Content Placeholder 32">
            <a:extLst>
              <a:ext uri="{FF2B5EF4-FFF2-40B4-BE49-F238E27FC236}">
                <a16:creationId xmlns:a16="http://schemas.microsoft.com/office/drawing/2014/main" id="{56100708-FE84-8748-8D82-17589C5FEC93}"/>
              </a:ext>
            </a:extLst>
          </p:cNvPr>
          <p:cNvSpPr>
            <a:spLocks noGrp="1"/>
          </p:cNvSpPr>
          <p:nvPr>
            <p:ph sz="half" idx="2"/>
          </p:nvPr>
        </p:nvSpPr>
        <p:spPr/>
        <p:txBody>
          <a:bodyPr/>
          <a:lstStyle/>
          <a:p>
            <a:endParaRPr lang="en-US"/>
          </a:p>
        </p:txBody>
      </p:sp>
      <p:pic>
        <p:nvPicPr>
          <p:cNvPr id="37" name="Content Placeholder 36" descr="Diagram&#10;&#10;Description automatically generated">
            <a:extLst>
              <a:ext uri="{FF2B5EF4-FFF2-40B4-BE49-F238E27FC236}">
                <a16:creationId xmlns:a16="http://schemas.microsoft.com/office/drawing/2014/main" id="{EC9EF75A-7DBF-5042-8D99-5E5AB38C138C}"/>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572000" y="1268761"/>
            <a:ext cx="4655327" cy="4350468"/>
          </a:xfrm>
        </p:spPr>
      </p:pic>
      <p:sp>
        <p:nvSpPr>
          <p:cNvPr id="6" name="Title 5">
            <a:extLst>
              <a:ext uri="{FF2B5EF4-FFF2-40B4-BE49-F238E27FC236}">
                <a16:creationId xmlns:a16="http://schemas.microsoft.com/office/drawing/2014/main" id="{915BE67C-592E-A54C-AA53-3A421969B801}"/>
              </a:ext>
            </a:extLst>
          </p:cNvPr>
          <p:cNvSpPr>
            <a:spLocks noGrp="1"/>
          </p:cNvSpPr>
          <p:nvPr>
            <p:ph type="title"/>
          </p:nvPr>
        </p:nvSpPr>
        <p:spPr/>
        <p:txBody>
          <a:bodyPr/>
          <a:lstStyle/>
          <a:p>
            <a:r>
              <a:rPr lang="en-US" dirty="0"/>
              <a:t>Ecological models in Covid times</a:t>
            </a:r>
          </a:p>
        </p:txBody>
      </p:sp>
      <p:pic>
        <p:nvPicPr>
          <p:cNvPr id="9" name="Picture 8">
            <a:extLst>
              <a:ext uri="{FF2B5EF4-FFF2-40B4-BE49-F238E27FC236}">
                <a16:creationId xmlns:a16="http://schemas.microsoft.com/office/drawing/2014/main" id="{DFB27F95-3B61-5B46-98D4-13A1D45F87AB}"/>
              </a:ext>
            </a:extLst>
          </p:cNvPr>
          <p:cNvPicPr>
            <a:picLocks noChangeAspect="1"/>
          </p:cNvPicPr>
          <p:nvPr/>
        </p:nvPicPr>
        <p:blipFill>
          <a:blip r:embed="rId4"/>
          <a:stretch>
            <a:fillRect/>
          </a:stretch>
        </p:blipFill>
        <p:spPr>
          <a:xfrm>
            <a:off x="322226" y="1406761"/>
            <a:ext cx="4212468" cy="4212468"/>
          </a:xfrm>
          <a:prstGeom prst="rect">
            <a:avLst/>
          </a:prstGeom>
        </p:spPr>
      </p:pic>
    </p:spTree>
    <p:extLst>
      <p:ext uri="{BB962C8B-B14F-4D97-AF65-F5344CB8AC3E}">
        <p14:creationId xmlns:p14="http://schemas.microsoft.com/office/powerpoint/2010/main" val="356547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CDBE45-14B6-F644-9AAF-7C3A089764CE}"/>
              </a:ext>
            </a:extLst>
          </p:cNvPr>
          <p:cNvSpPr>
            <a:spLocks noGrp="1"/>
          </p:cNvSpPr>
          <p:nvPr>
            <p:ph type="title"/>
          </p:nvPr>
        </p:nvSpPr>
        <p:spPr>
          <a:xfrm>
            <a:off x="457200" y="133812"/>
            <a:ext cx="8003232" cy="774908"/>
          </a:xfrm>
        </p:spPr>
        <p:txBody>
          <a:bodyPr/>
          <a:lstStyle/>
          <a:p>
            <a:r>
              <a:rPr lang="en-US" dirty="0"/>
              <a:t>Factors associated with risk of educational disadvantage</a:t>
            </a:r>
          </a:p>
        </p:txBody>
      </p:sp>
      <p:graphicFrame>
        <p:nvGraphicFramePr>
          <p:cNvPr id="28" name="Content Placeholder 27">
            <a:extLst>
              <a:ext uri="{FF2B5EF4-FFF2-40B4-BE49-F238E27FC236}">
                <a16:creationId xmlns:a16="http://schemas.microsoft.com/office/drawing/2014/main" id="{A350E4AB-1C4C-964D-A52B-FC186424C4F2}"/>
              </a:ext>
            </a:extLst>
          </p:cNvPr>
          <p:cNvGraphicFramePr>
            <a:graphicFrameLocks noGrp="1"/>
          </p:cNvGraphicFramePr>
          <p:nvPr>
            <p:ph sz="half" idx="2"/>
            <p:extLst>
              <p:ext uri="{D42A27DB-BD31-4B8C-83A1-F6EECF244321}">
                <p14:modId xmlns:p14="http://schemas.microsoft.com/office/powerpoint/2010/main" val="2391061159"/>
              </p:ext>
            </p:extLst>
          </p:nvPr>
        </p:nvGraphicFramePr>
        <p:xfrm>
          <a:off x="457200" y="1117484"/>
          <a:ext cx="4040188" cy="3613260"/>
        </p:xfrm>
        <a:graphic>
          <a:graphicData uri="http://schemas.openxmlformats.org/drawingml/2006/table">
            <a:tbl>
              <a:tblPr firstRow="1" firstCol="1" bandRow="1">
                <a:tableStyleId>{5C22544A-7EE6-4342-B048-85BDC9FD1C3A}</a:tableStyleId>
              </a:tblPr>
              <a:tblGrid>
                <a:gridCol w="4040188">
                  <a:extLst>
                    <a:ext uri="{9D8B030D-6E8A-4147-A177-3AD203B41FA5}">
                      <a16:colId xmlns:a16="http://schemas.microsoft.com/office/drawing/2014/main" val="3936203944"/>
                    </a:ext>
                  </a:extLst>
                </a:gridCol>
              </a:tblGrid>
              <a:tr h="255617">
                <a:tc>
                  <a:txBody>
                    <a:bodyPr/>
                    <a:lstStyle/>
                    <a:p>
                      <a:pPr>
                        <a:lnSpc>
                          <a:spcPct val="115000"/>
                        </a:lnSpc>
                        <a:spcAft>
                          <a:spcPts val="600"/>
                        </a:spcAft>
                      </a:pPr>
                      <a:r>
                        <a:rPr lang="en-AU" sz="1600" dirty="0">
                          <a:solidFill>
                            <a:schemeClr val="tx1"/>
                          </a:solidFill>
                          <a:effectLst/>
                        </a:rPr>
                        <a:t>Student</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tx2">
                        <a:lumMod val="40000"/>
                        <a:lumOff val="60000"/>
                      </a:schemeClr>
                    </a:solidFill>
                  </a:tcPr>
                </a:tc>
                <a:extLst>
                  <a:ext uri="{0D108BD9-81ED-4DB2-BD59-A6C34878D82A}">
                    <a16:rowId xmlns:a16="http://schemas.microsoft.com/office/drawing/2014/main" val="2750443386"/>
                  </a:ext>
                </a:extLst>
              </a:tr>
              <a:tr h="281992">
                <a:tc>
                  <a:txBody>
                    <a:bodyPr/>
                    <a:lstStyle/>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3034086947"/>
                  </a:ext>
                </a:extLst>
              </a:tr>
              <a:tr h="227265">
                <a:tc>
                  <a:txBody>
                    <a:bodyPr/>
                    <a:lstStyle/>
                    <a:p>
                      <a:pPr indent="203200">
                        <a:lnSpc>
                          <a:spcPct val="115000"/>
                        </a:lnSpc>
                        <a:spcAft>
                          <a:spcPts val="600"/>
                        </a:spcAft>
                      </a:pPr>
                      <a:r>
                        <a:rPr lang="en-AU" sz="1600" dirty="0">
                          <a:solidFill>
                            <a:schemeClr val="tx1"/>
                          </a:solidFill>
                          <a:effectLst/>
                        </a:rPr>
                        <a:t>Being male + </a:t>
                      </a:r>
                      <a:r>
                        <a:rPr lang="en-AU" sz="1600" dirty="0">
                          <a:solidFill>
                            <a:srgbClr val="FF40FF"/>
                          </a:solidFill>
                          <a:effectLst/>
                        </a:rPr>
                        <a:t>low SES</a:t>
                      </a:r>
                      <a:endParaRPr lang="en-AU" sz="1600" dirty="0">
                        <a:solidFill>
                          <a:srgbClr val="FF40FF"/>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4179730046"/>
                  </a:ext>
                </a:extLst>
              </a:tr>
              <a:tr h="227265">
                <a:tc>
                  <a:txBody>
                    <a:bodyPr/>
                    <a:lstStyle/>
                    <a:p>
                      <a:pPr indent="203200">
                        <a:lnSpc>
                          <a:spcPct val="115000"/>
                        </a:lnSpc>
                        <a:spcAft>
                          <a:spcPts val="600"/>
                        </a:spcAft>
                      </a:pPr>
                      <a:r>
                        <a:rPr lang="en-AU" sz="1600" dirty="0">
                          <a:solidFill>
                            <a:schemeClr val="tx1"/>
                          </a:solidFill>
                          <a:effectLst/>
                        </a:rPr>
                        <a:t>Sexual orientation/gender Identity</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1213869517"/>
                  </a:ext>
                </a:extLst>
              </a:tr>
              <a:tr h="281992">
                <a:tc>
                  <a:txBody>
                    <a:bodyPr/>
                    <a:lstStyle/>
                    <a:p>
                      <a:pPr indent="203200">
                        <a:lnSpc>
                          <a:spcPct val="115000"/>
                        </a:lnSpc>
                        <a:spcAft>
                          <a:spcPts val="600"/>
                        </a:spcAft>
                      </a:pPr>
                      <a:r>
                        <a:rPr lang="en-AU" sz="1600" dirty="0">
                          <a:solidFill>
                            <a:schemeClr val="tx1"/>
                          </a:solidFill>
                          <a:effectLst/>
                        </a:rPr>
                        <a:t>Health developmental conditions</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3608884669"/>
                  </a:ext>
                </a:extLst>
              </a:tr>
              <a:tr h="281992">
                <a:tc>
                  <a:txBody>
                    <a:bodyPr/>
                    <a:lstStyle/>
                    <a:p>
                      <a:pPr indent="2032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4140927134"/>
                  </a:ext>
                </a:extLst>
              </a:tr>
              <a:tr h="281992">
                <a:tc>
                  <a:txBody>
                    <a:bodyPr/>
                    <a:lstStyle/>
                    <a:p>
                      <a:pPr>
                        <a:lnSpc>
                          <a:spcPct val="115000"/>
                        </a:lnSpc>
                        <a:spcAft>
                          <a:spcPts val="600"/>
                        </a:spcAft>
                      </a:pPr>
                      <a:r>
                        <a:rPr lang="en-AU" sz="1600" dirty="0">
                          <a:solidFill>
                            <a:schemeClr val="tx1"/>
                          </a:solidFill>
                          <a:effectLst/>
                        </a:rPr>
                        <a:t>Family</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tx2">
                        <a:lumMod val="20000"/>
                        <a:lumOff val="80000"/>
                      </a:schemeClr>
                    </a:solidFill>
                  </a:tcPr>
                </a:tc>
                <a:extLst>
                  <a:ext uri="{0D108BD9-81ED-4DB2-BD59-A6C34878D82A}">
                    <a16:rowId xmlns:a16="http://schemas.microsoft.com/office/drawing/2014/main" val="4246027045"/>
                  </a:ext>
                </a:extLst>
              </a:tr>
              <a:tr h="281992">
                <a:tc>
                  <a:txBody>
                    <a:bodyPr/>
                    <a:lstStyle/>
                    <a:p>
                      <a:pPr indent="101600">
                        <a:lnSpc>
                          <a:spcPct val="115000"/>
                        </a:lnSpc>
                        <a:spcAft>
                          <a:spcPts val="600"/>
                        </a:spcAft>
                      </a:pPr>
                      <a:r>
                        <a:rPr lang="en-AU" sz="1600" dirty="0">
                          <a:solidFill>
                            <a:schemeClr val="tx1"/>
                          </a:solidFill>
                          <a:effectLst/>
                        </a:rPr>
                        <a:t>Low SES</a:t>
                      </a:r>
                      <a:endParaRPr lang="en-AU" sz="1600" baseline="30000" dirty="0">
                        <a:solidFill>
                          <a:schemeClr val="tx1"/>
                        </a:solidFill>
                        <a:effectLst/>
                      </a:endParaRPr>
                    </a:p>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3476135860"/>
                  </a:ext>
                </a:extLst>
              </a:tr>
              <a:tr h="227265">
                <a:tc>
                  <a:txBody>
                    <a:bodyPr/>
                    <a:lstStyle/>
                    <a:p>
                      <a:pPr indent="101600">
                        <a:lnSpc>
                          <a:spcPct val="115000"/>
                        </a:lnSpc>
                        <a:spcAft>
                          <a:spcPts val="600"/>
                        </a:spcAft>
                      </a:pPr>
                      <a:r>
                        <a:rPr lang="en-AU" sz="1600" dirty="0">
                          <a:solidFill>
                            <a:schemeClr val="tx1"/>
                          </a:solidFill>
                          <a:effectLst/>
                        </a:rPr>
                        <a:t>Parenting/family functioning</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1388249889"/>
                  </a:ext>
                </a:extLst>
              </a:tr>
              <a:tr h="281992">
                <a:tc>
                  <a:txBody>
                    <a:bodyPr/>
                    <a:lstStyle/>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3197161369"/>
                  </a:ext>
                </a:extLst>
              </a:tr>
              <a:tr h="281992">
                <a:tc>
                  <a:txBody>
                    <a:bodyPr/>
                    <a:lstStyle/>
                    <a:p>
                      <a:pPr indent="101600">
                        <a:lnSpc>
                          <a:spcPct val="115000"/>
                        </a:lnSpc>
                        <a:spcAft>
                          <a:spcPts val="600"/>
                        </a:spcAft>
                      </a:pPr>
                      <a:r>
                        <a:rPr lang="en-AU" sz="1600" dirty="0">
                          <a:solidFill>
                            <a:schemeClr val="tx1"/>
                          </a:solidFill>
                          <a:effectLst/>
                        </a:rPr>
                        <a:t>Internet access and usage</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4045995"/>
                  </a:ext>
                </a:extLst>
              </a:tr>
              <a:tr h="281992">
                <a:tc>
                  <a:txBody>
                    <a:bodyPr/>
                    <a:lstStyle/>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12" marR="66112" marT="0" marB="0">
                    <a:solidFill>
                      <a:schemeClr val="bg1"/>
                    </a:solidFill>
                  </a:tcPr>
                </a:tc>
                <a:extLst>
                  <a:ext uri="{0D108BD9-81ED-4DB2-BD59-A6C34878D82A}">
                    <a16:rowId xmlns:a16="http://schemas.microsoft.com/office/drawing/2014/main" val="1349688360"/>
                  </a:ext>
                </a:extLst>
              </a:tr>
            </a:tbl>
          </a:graphicData>
        </a:graphic>
      </p:graphicFrame>
      <p:graphicFrame>
        <p:nvGraphicFramePr>
          <p:cNvPr id="23" name="Content Placeholder 22">
            <a:extLst>
              <a:ext uri="{FF2B5EF4-FFF2-40B4-BE49-F238E27FC236}">
                <a16:creationId xmlns:a16="http://schemas.microsoft.com/office/drawing/2014/main" id="{DEC6AFED-E33C-7941-B06B-00EF1A3EACE4}"/>
              </a:ext>
            </a:extLst>
          </p:cNvPr>
          <p:cNvGraphicFramePr>
            <a:graphicFrameLocks noGrp="1"/>
          </p:cNvGraphicFramePr>
          <p:nvPr>
            <p:ph sz="quarter" idx="4"/>
            <p:extLst>
              <p:ext uri="{D42A27DB-BD31-4B8C-83A1-F6EECF244321}">
                <p14:modId xmlns:p14="http://schemas.microsoft.com/office/powerpoint/2010/main" val="2384874944"/>
              </p:ext>
            </p:extLst>
          </p:nvPr>
        </p:nvGraphicFramePr>
        <p:xfrm>
          <a:off x="5004048" y="1117484"/>
          <a:ext cx="4040187" cy="3658800"/>
        </p:xfrm>
        <a:graphic>
          <a:graphicData uri="http://schemas.openxmlformats.org/drawingml/2006/table">
            <a:tbl>
              <a:tblPr firstRow="1" firstCol="1" bandRow="1">
                <a:tableStyleId>{5C22544A-7EE6-4342-B048-85BDC9FD1C3A}</a:tableStyleId>
              </a:tblPr>
              <a:tblGrid>
                <a:gridCol w="4040187">
                  <a:extLst>
                    <a:ext uri="{9D8B030D-6E8A-4147-A177-3AD203B41FA5}">
                      <a16:colId xmlns:a16="http://schemas.microsoft.com/office/drawing/2014/main" val="940146116"/>
                    </a:ext>
                  </a:extLst>
                </a:gridCol>
              </a:tblGrid>
              <a:tr h="205991">
                <a:tc>
                  <a:txBody>
                    <a:bodyPr/>
                    <a:lstStyle/>
                    <a:p>
                      <a:pPr>
                        <a:lnSpc>
                          <a:spcPct val="115000"/>
                        </a:lnSpc>
                        <a:spcAft>
                          <a:spcPts val="600"/>
                        </a:spcAft>
                      </a:pPr>
                      <a:r>
                        <a:rPr lang="en-AU" sz="1600" dirty="0">
                          <a:solidFill>
                            <a:schemeClr val="tx1"/>
                          </a:solidFill>
                          <a:effectLst/>
                        </a:rPr>
                        <a:t>School</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tx2">
                        <a:lumMod val="20000"/>
                        <a:lumOff val="80000"/>
                      </a:schemeClr>
                    </a:solidFill>
                  </a:tcPr>
                </a:tc>
                <a:extLst>
                  <a:ext uri="{0D108BD9-81ED-4DB2-BD59-A6C34878D82A}">
                    <a16:rowId xmlns:a16="http://schemas.microsoft.com/office/drawing/2014/main" val="2448555253"/>
                  </a:ext>
                </a:extLst>
              </a:tr>
              <a:tr h="326017">
                <a:tc>
                  <a:txBody>
                    <a:bodyPr/>
                    <a:lstStyle/>
                    <a:p>
                      <a:pPr indent="101600">
                        <a:lnSpc>
                          <a:spcPct val="100000"/>
                        </a:lnSpc>
                        <a:spcAft>
                          <a:spcPts val="600"/>
                        </a:spcAft>
                      </a:pPr>
                      <a:r>
                        <a:rPr lang="en-AU" sz="1600" dirty="0">
                          <a:solidFill>
                            <a:schemeClr val="tx1"/>
                          </a:solidFill>
                          <a:effectLst/>
                        </a:rPr>
                        <a:t>Poorly resourced  home environment</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409274103"/>
                  </a:ext>
                </a:extLst>
              </a:tr>
              <a:tr h="496273">
                <a:tc>
                  <a:txBody>
                    <a:bodyPr/>
                    <a:lstStyle/>
                    <a:p>
                      <a:pPr>
                        <a:lnSpc>
                          <a:spcPct val="100000"/>
                        </a:lnSpc>
                        <a:spcAft>
                          <a:spcPts val="600"/>
                        </a:spcAft>
                      </a:pPr>
                      <a:r>
                        <a:rPr lang="en-AU" sz="1600" dirty="0">
                          <a:solidFill>
                            <a:schemeClr val="tx1"/>
                          </a:solidFill>
                          <a:effectLst/>
                        </a:rPr>
                        <a:t>Limited or poor early childhood education and care</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1251745045"/>
                  </a:ext>
                </a:extLst>
              </a:tr>
              <a:tr h="496273">
                <a:tc>
                  <a:txBody>
                    <a:bodyPr/>
                    <a:lstStyle/>
                    <a:p>
                      <a:pPr indent="101600">
                        <a:lnSpc>
                          <a:spcPct val="100000"/>
                        </a:lnSpc>
                        <a:spcAft>
                          <a:spcPts val="600"/>
                        </a:spcAft>
                      </a:pPr>
                      <a:r>
                        <a:rPr lang="en-AU" sz="1600" dirty="0">
                          <a:solidFill>
                            <a:schemeClr val="tx1"/>
                          </a:solidFill>
                          <a:effectLst/>
                        </a:rPr>
                        <a:t>Limited teacher support/school connectedness</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3382278196"/>
                  </a:ext>
                </a:extLst>
              </a:tr>
              <a:tr h="326017">
                <a:tc>
                  <a:txBody>
                    <a:bodyPr/>
                    <a:lstStyle/>
                    <a:p>
                      <a:pPr indent="101600">
                        <a:lnSpc>
                          <a:spcPct val="100000"/>
                        </a:lnSpc>
                        <a:spcAft>
                          <a:spcPts val="600"/>
                        </a:spcAft>
                      </a:pPr>
                      <a:r>
                        <a:rPr lang="en-AU" sz="1600" dirty="0">
                          <a:solidFill>
                            <a:schemeClr val="tx1"/>
                          </a:solidFill>
                          <a:effectLst/>
                        </a:rPr>
                        <a:t>Limited social support (community)</a:t>
                      </a: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195428354"/>
                  </a:ext>
                </a:extLst>
              </a:tr>
              <a:tr h="205991">
                <a:tc>
                  <a:txBody>
                    <a:bodyPr/>
                    <a:lstStyle/>
                    <a:p>
                      <a:pPr indent="101600">
                        <a:lnSpc>
                          <a:spcPct val="100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4053047032"/>
                  </a:ext>
                </a:extLst>
              </a:tr>
              <a:tr h="205991">
                <a:tc>
                  <a:txBody>
                    <a:bodyPr/>
                    <a:lstStyle/>
                    <a:p>
                      <a:pPr indent="101600">
                        <a:lnSpc>
                          <a:spcPct val="100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417213304"/>
                  </a:ext>
                </a:extLst>
              </a:tr>
              <a:tr h="205991">
                <a:tc>
                  <a:txBody>
                    <a:bodyPr/>
                    <a:lstStyle/>
                    <a:p>
                      <a:pPr indent="101600">
                        <a:lnSpc>
                          <a:spcPct val="100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3999754132"/>
                  </a:ext>
                </a:extLst>
              </a:tr>
              <a:tr h="205991">
                <a:tc>
                  <a:txBody>
                    <a:bodyPr/>
                    <a:lstStyle/>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2288547192"/>
                  </a:ext>
                </a:extLst>
              </a:tr>
              <a:tr h="161100">
                <a:tc>
                  <a:txBody>
                    <a:bodyPr/>
                    <a:lstStyle/>
                    <a:p>
                      <a:pPr indent="101600">
                        <a:lnSpc>
                          <a:spcPct val="115000"/>
                        </a:lnSpc>
                        <a:spcAft>
                          <a:spcPts val="600"/>
                        </a:spcAft>
                      </a:pPr>
                      <a:endParaRPr lang="en-AU" sz="1600" dirty="0">
                        <a:solidFill>
                          <a:srgbClr val="FF40FF"/>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3334074558"/>
                  </a:ext>
                </a:extLst>
              </a:tr>
              <a:tr h="205991">
                <a:tc>
                  <a:txBody>
                    <a:bodyPr/>
                    <a:lstStyle/>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795318192"/>
                  </a:ext>
                </a:extLst>
              </a:tr>
              <a:tr h="205991">
                <a:tc>
                  <a:txBody>
                    <a:bodyPr/>
                    <a:lstStyle/>
                    <a:p>
                      <a:pPr indent="101600">
                        <a:lnSpc>
                          <a:spcPct val="115000"/>
                        </a:lnSpc>
                        <a:spcAft>
                          <a:spcPts val="600"/>
                        </a:spcAft>
                      </a:pPr>
                      <a:endParaRPr lang="en-AU"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6138" marR="66138" marT="0" marB="0">
                    <a:solidFill>
                      <a:schemeClr val="bg1"/>
                    </a:solidFill>
                  </a:tcPr>
                </a:tc>
                <a:extLst>
                  <a:ext uri="{0D108BD9-81ED-4DB2-BD59-A6C34878D82A}">
                    <a16:rowId xmlns:a16="http://schemas.microsoft.com/office/drawing/2014/main" val="2339340930"/>
                  </a:ext>
                </a:extLst>
              </a:tr>
            </a:tbl>
          </a:graphicData>
        </a:graphic>
      </p:graphicFrame>
    </p:spTree>
    <p:extLst>
      <p:ext uri="{BB962C8B-B14F-4D97-AF65-F5344CB8AC3E}">
        <p14:creationId xmlns:p14="http://schemas.microsoft.com/office/powerpoint/2010/main" val="3838975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49E6CC8-B887-8C4E-93D8-4FD4A35B9967}"/>
              </a:ext>
            </a:extLst>
          </p:cNvPr>
          <p:cNvSpPr>
            <a:spLocks noGrp="1"/>
          </p:cNvSpPr>
          <p:nvPr>
            <p:ph sz="half" idx="2"/>
          </p:nvPr>
        </p:nvSpPr>
        <p:spPr>
          <a:xfrm>
            <a:off x="457200" y="1052736"/>
            <a:ext cx="4040188" cy="5184576"/>
          </a:xfrm>
        </p:spPr>
        <p:txBody>
          <a:bodyPr/>
          <a:lstStyle/>
          <a:p>
            <a:pPr marL="0" indent="0">
              <a:buNone/>
            </a:pPr>
            <a:r>
              <a:rPr lang="en-US" sz="1800" dirty="0"/>
              <a:t>ECEC</a:t>
            </a:r>
          </a:p>
          <a:p>
            <a:r>
              <a:rPr lang="en-US" sz="1800" dirty="0"/>
              <a:t>Shift from demand side to supply side funding</a:t>
            </a:r>
          </a:p>
          <a:p>
            <a:r>
              <a:rPr lang="en-US" sz="1800" dirty="0"/>
              <a:t>Considered essential services</a:t>
            </a:r>
          </a:p>
          <a:p>
            <a:r>
              <a:rPr lang="en-US" sz="1800" dirty="0" err="1"/>
              <a:t>Jobkeeper</a:t>
            </a:r>
            <a:endParaRPr lang="en-US" sz="1800" dirty="0"/>
          </a:p>
          <a:p>
            <a:pPr marL="0" indent="0">
              <a:buNone/>
            </a:pPr>
            <a:r>
              <a:rPr lang="en-US" sz="1800" dirty="0"/>
              <a:t>Schools</a:t>
            </a:r>
          </a:p>
          <a:p>
            <a:r>
              <a:rPr lang="en-US" sz="1800" dirty="0"/>
              <a:t>School closures</a:t>
            </a:r>
          </a:p>
          <a:p>
            <a:r>
              <a:rPr lang="en-US" sz="1800" dirty="0"/>
              <a:t>Rapid shift to online pedagogies</a:t>
            </a:r>
          </a:p>
          <a:p>
            <a:r>
              <a:rPr lang="en-US" sz="1800" dirty="0"/>
              <a:t>Allied professionals </a:t>
            </a:r>
            <a:r>
              <a:rPr lang="en-US" sz="1800" b="1" dirty="0"/>
              <a:t>were not considered essential </a:t>
            </a:r>
          </a:p>
          <a:p>
            <a:pPr marL="0" indent="0">
              <a:buNone/>
            </a:pPr>
            <a:r>
              <a:rPr lang="en-US" sz="1800" dirty="0"/>
              <a:t>Tertiary Sectors</a:t>
            </a:r>
          </a:p>
          <a:p>
            <a:r>
              <a:rPr lang="en-US" sz="1800" dirty="0"/>
              <a:t>No international students</a:t>
            </a:r>
          </a:p>
          <a:p>
            <a:r>
              <a:rPr lang="en-US" sz="1800" dirty="0"/>
              <a:t>No </a:t>
            </a:r>
            <a:r>
              <a:rPr lang="en-US" sz="1800" dirty="0" err="1"/>
              <a:t>jobkeeper</a:t>
            </a:r>
            <a:endParaRPr lang="en-US" sz="1800" dirty="0"/>
          </a:p>
          <a:p>
            <a:r>
              <a:rPr lang="en-US" sz="1800" dirty="0"/>
              <a:t>Shift to online learning</a:t>
            </a:r>
          </a:p>
          <a:p>
            <a:r>
              <a:rPr lang="en-US" sz="1800" dirty="0"/>
              <a:t>Mass redundancies</a:t>
            </a:r>
          </a:p>
          <a:p>
            <a:endParaRPr lang="en-US" dirty="0"/>
          </a:p>
        </p:txBody>
      </p:sp>
      <p:sp>
        <p:nvSpPr>
          <p:cNvPr id="7" name="Text Placeholder 6">
            <a:extLst>
              <a:ext uri="{FF2B5EF4-FFF2-40B4-BE49-F238E27FC236}">
                <a16:creationId xmlns:a16="http://schemas.microsoft.com/office/drawing/2014/main" id="{1ECB2D82-9D9D-C24F-A40D-3404FBC0B565}"/>
              </a:ext>
            </a:extLst>
          </p:cNvPr>
          <p:cNvSpPr>
            <a:spLocks noGrp="1"/>
          </p:cNvSpPr>
          <p:nvPr>
            <p:ph type="body" sz="quarter" idx="3"/>
          </p:nvPr>
        </p:nvSpPr>
        <p:spPr>
          <a:xfrm>
            <a:off x="5364089" y="1062906"/>
            <a:ext cx="3384376" cy="792088"/>
          </a:xfrm>
        </p:spPr>
        <p:txBody>
          <a:bodyPr/>
          <a:lstStyle/>
          <a:p>
            <a:endParaRPr lang="en-US" dirty="0"/>
          </a:p>
          <a:p>
            <a:r>
              <a:rPr lang="en-US" dirty="0"/>
              <a:t>3 cohorts most affected</a:t>
            </a:r>
          </a:p>
        </p:txBody>
      </p:sp>
      <p:sp>
        <p:nvSpPr>
          <p:cNvPr id="8" name="Content Placeholder 7">
            <a:extLst>
              <a:ext uri="{FF2B5EF4-FFF2-40B4-BE49-F238E27FC236}">
                <a16:creationId xmlns:a16="http://schemas.microsoft.com/office/drawing/2014/main" id="{5B80404E-9273-CC46-8644-570E5F88832E}"/>
              </a:ext>
            </a:extLst>
          </p:cNvPr>
          <p:cNvSpPr>
            <a:spLocks noGrp="1"/>
          </p:cNvSpPr>
          <p:nvPr>
            <p:ph sz="quarter" idx="4"/>
          </p:nvPr>
        </p:nvSpPr>
        <p:spPr>
          <a:xfrm>
            <a:off x="5102225" y="2276872"/>
            <a:ext cx="4041775" cy="1974205"/>
          </a:xfrm>
        </p:spPr>
        <p:txBody>
          <a:bodyPr/>
          <a:lstStyle/>
          <a:p>
            <a:r>
              <a:rPr lang="en-US" sz="1800" dirty="0"/>
              <a:t>Young children starting school behind their peers</a:t>
            </a:r>
          </a:p>
          <a:p>
            <a:r>
              <a:rPr lang="en-US" sz="1800" dirty="0"/>
              <a:t>Older students already at risk of disengagement</a:t>
            </a:r>
          </a:p>
          <a:p>
            <a:r>
              <a:rPr lang="en-US" sz="1800" dirty="0"/>
              <a:t>Children and young people who have had contact with the child protection system</a:t>
            </a:r>
          </a:p>
        </p:txBody>
      </p:sp>
      <p:sp>
        <p:nvSpPr>
          <p:cNvPr id="2" name="Title 1">
            <a:extLst>
              <a:ext uri="{FF2B5EF4-FFF2-40B4-BE49-F238E27FC236}">
                <a16:creationId xmlns:a16="http://schemas.microsoft.com/office/drawing/2014/main" id="{BA42D5CC-6134-4CF4-BF1D-1AB7BB402EA9}"/>
              </a:ext>
            </a:extLst>
          </p:cNvPr>
          <p:cNvSpPr>
            <a:spLocks noGrp="1"/>
          </p:cNvSpPr>
          <p:nvPr>
            <p:ph type="title"/>
          </p:nvPr>
        </p:nvSpPr>
        <p:spPr>
          <a:xfrm>
            <a:off x="382588" y="234814"/>
            <a:ext cx="8229600" cy="792088"/>
          </a:xfrm>
        </p:spPr>
        <p:txBody>
          <a:bodyPr/>
          <a:lstStyle/>
          <a:p>
            <a:r>
              <a:rPr lang="en-AU" dirty="0"/>
              <a:t>New normal of microbiological threat: Lock downs</a:t>
            </a:r>
          </a:p>
        </p:txBody>
      </p:sp>
    </p:spTree>
    <p:extLst>
      <p:ext uri="{BB962C8B-B14F-4D97-AF65-F5344CB8AC3E}">
        <p14:creationId xmlns:p14="http://schemas.microsoft.com/office/powerpoint/2010/main" val="2888721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96D249-E520-734A-A189-9D2D5EED2EFD}"/>
              </a:ext>
            </a:extLst>
          </p:cNvPr>
          <p:cNvSpPr>
            <a:spLocks noGrp="1"/>
          </p:cNvSpPr>
          <p:nvPr>
            <p:ph type="title"/>
          </p:nvPr>
        </p:nvSpPr>
        <p:spPr>
          <a:xfrm>
            <a:off x="457200" y="155460"/>
            <a:ext cx="8229600" cy="792088"/>
          </a:xfrm>
        </p:spPr>
        <p:txBody>
          <a:bodyPr/>
          <a:lstStyle/>
          <a:p>
            <a:r>
              <a:rPr lang="en-US" dirty="0"/>
              <a:t>Covid-19, lock downs on children in low SES circumstances</a:t>
            </a:r>
          </a:p>
        </p:txBody>
      </p:sp>
      <p:pic>
        <p:nvPicPr>
          <p:cNvPr id="7" name="Content Placeholder 36" descr="Diagram&#10;&#10;Description automatically generated">
            <a:extLst>
              <a:ext uri="{FF2B5EF4-FFF2-40B4-BE49-F238E27FC236}">
                <a16:creationId xmlns:a16="http://schemas.microsoft.com/office/drawing/2014/main" id="{A70EEC28-92FD-F348-8F40-75FBBE084B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9308" y="1903585"/>
            <a:ext cx="3034681" cy="2835952"/>
          </a:xfrm>
          <a:prstGeom prst="rect">
            <a:avLst/>
          </a:prstGeom>
        </p:spPr>
      </p:pic>
      <p:pic>
        <p:nvPicPr>
          <p:cNvPr id="13" name="Graphic 12" descr="Arrow Right with solid fill">
            <a:extLst>
              <a:ext uri="{FF2B5EF4-FFF2-40B4-BE49-F238E27FC236}">
                <a16:creationId xmlns:a16="http://schemas.microsoft.com/office/drawing/2014/main" id="{532212AD-7AE3-8C4C-B673-683883D947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987391">
            <a:off x="3805572" y="2357863"/>
            <a:ext cx="2376264" cy="914400"/>
          </a:xfrm>
          <a:prstGeom prst="rect">
            <a:avLst/>
          </a:prstGeom>
        </p:spPr>
      </p:pic>
      <p:sp>
        <p:nvSpPr>
          <p:cNvPr id="14" name="TextBox 13">
            <a:extLst>
              <a:ext uri="{FF2B5EF4-FFF2-40B4-BE49-F238E27FC236}">
                <a16:creationId xmlns:a16="http://schemas.microsoft.com/office/drawing/2014/main" id="{0970F43E-54FF-1047-9811-77817F3092D0}"/>
              </a:ext>
            </a:extLst>
          </p:cNvPr>
          <p:cNvSpPr txBox="1"/>
          <p:nvPr/>
        </p:nvSpPr>
        <p:spPr>
          <a:xfrm>
            <a:off x="4993705" y="1436616"/>
            <a:ext cx="3610744" cy="2751522"/>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600" b="1" i="0" u="none" strike="noStrike" kern="1200" cap="none" spc="0" normalizeH="0" baseline="0" noProof="0" dirty="0">
                <a:ln>
                  <a:noFill/>
                </a:ln>
                <a:solidFill>
                  <a:srgbClr val="C00000"/>
                </a:solidFill>
                <a:effectLst/>
                <a:uLnTx/>
                <a:uFillTx/>
                <a:latin typeface="Sommet bold"/>
                <a:ea typeface="+mn-ea"/>
                <a:cs typeface="+mn-cs"/>
              </a:rPr>
              <a:t>Families</a:t>
            </a:r>
            <a:r>
              <a:rPr kumimoji="0" lang="en-US" sz="1600" b="1" i="0" u="none" strike="noStrike" kern="1200" cap="none" spc="0" normalizeH="0" baseline="0" noProof="0" dirty="0">
                <a:ln>
                  <a:noFill/>
                </a:ln>
                <a:solidFill>
                  <a:schemeClr val="tx1"/>
                </a:solidFill>
                <a:effectLst/>
                <a:uLnTx/>
                <a:uFillTx/>
                <a:latin typeface="Sommet bold"/>
                <a:ea typeface="+mn-ea"/>
                <a:cs typeface="+mn-cs"/>
              </a:rPr>
              <a:t> </a:t>
            </a:r>
          </a:p>
          <a:p>
            <a:pPr marL="800100" lvl="1" indent="-342900" fontAlgn="auto">
              <a:spcBef>
                <a:spcPct val="20000"/>
              </a:spcBef>
              <a:spcAft>
                <a:spcPts val="0"/>
              </a:spcAft>
              <a:buFont typeface="Arial" panose="020B0604020202020204" pitchFamily="34" charset="0"/>
              <a:buChar char="•"/>
            </a:pPr>
            <a:r>
              <a:rPr kumimoji="0" lang="en-US" sz="1600" b="1" i="0" u="none" strike="noStrike" kern="1200" cap="none" spc="0" normalizeH="0" baseline="0" noProof="0" dirty="0">
                <a:ln>
                  <a:noFill/>
                </a:ln>
                <a:solidFill>
                  <a:schemeClr val="tx1"/>
                </a:solidFill>
                <a:effectLst/>
                <a:uLnTx/>
                <a:uFillTx/>
                <a:latin typeface="Sommet bold"/>
                <a:ea typeface="+mn-ea"/>
                <a:cs typeface="+mn-cs"/>
              </a:rPr>
              <a:t>experience loss of income (</a:t>
            </a:r>
            <a:r>
              <a:rPr lang="en-US" sz="1600" b="1" dirty="0">
                <a:latin typeface="Sommet bold"/>
              </a:rPr>
              <a:t>covered by job keeper and job seeker in immediate period but not over longer term)</a:t>
            </a:r>
          </a:p>
          <a:p>
            <a:pPr marL="800100" lvl="1" indent="-342900" fontAlgn="auto">
              <a:spcBef>
                <a:spcPct val="20000"/>
              </a:spcBef>
              <a:spcAft>
                <a:spcPts val="0"/>
              </a:spcAft>
              <a:buFont typeface="Arial" panose="020B0604020202020204" pitchFamily="34" charset="0"/>
              <a:buChar char="•"/>
            </a:pPr>
            <a:r>
              <a:rPr lang="en-US" sz="1600" b="1" dirty="0">
                <a:latin typeface="Sommet bold"/>
              </a:rPr>
              <a:t>are ‘locked in’ exacerbating intra-familial stress</a:t>
            </a:r>
          </a:p>
          <a:p>
            <a:pPr marL="800100" lvl="1" indent="-342900" fontAlgn="auto">
              <a:spcBef>
                <a:spcPct val="20000"/>
              </a:spcBef>
              <a:spcAft>
                <a:spcPts val="0"/>
              </a:spcAft>
              <a:buFont typeface="Arial" panose="020B0604020202020204" pitchFamily="34" charset="0"/>
              <a:buChar char="•"/>
            </a:pPr>
            <a:r>
              <a:rPr lang="en-US" sz="1600" b="1" dirty="0">
                <a:latin typeface="Sommet bold"/>
              </a:rPr>
              <a:t>become responsible for schooling</a:t>
            </a:r>
            <a:endParaRPr kumimoji="0" lang="en-US" sz="1600" b="1" i="0" u="none" strike="noStrike" kern="1200" cap="none" spc="0" normalizeH="0" baseline="0" noProof="0" dirty="0">
              <a:ln>
                <a:noFill/>
              </a:ln>
              <a:solidFill>
                <a:schemeClr val="tx1"/>
              </a:solidFill>
              <a:effectLst/>
              <a:uLnTx/>
              <a:uFillTx/>
              <a:latin typeface="Sommet bold"/>
              <a:ea typeface="+mn-ea"/>
              <a:cs typeface="+mn-cs"/>
            </a:endParaRPr>
          </a:p>
          <a:p>
            <a:pPr marL="800100" lvl="1" indent="-342900" fontAlgn="auto">
              <a:spcBef>
                <a:spcPct val="20000"/>
              </a:spcBef>
              <a:spcAft>
                <a:spcPts val="0"/>
              </a:spcAft>
              <a:buFont typeface="Arial" panose="020B0604020202020204" pitchFamily="34" charset="0"/>
              <a:buChar char="•"/>
            </a:pPr>
            <a:r>
              <a:rPr lang="en-US" sz="1600" b="1" dirty="0">
                <a:latin typeface="Sommet bold"/>
              </a:rPr>
              <a:t>need to trouble shoot IT issues</a:t>
            </a:r>
            <a:endParaRPr kumimoji="0" lang="en-US" sz="1600" b="1" i="0" u="none" strike="noStrike" kern="1200" cap="none" spc="0" normalizeH="0" baseline="0" noProof="0" dirty="0">
              <a:ln>
                <a:noFill/>
              </a:ln>
              <a:solidFill>
                <a:schemeClr val="tx1"/>
              </a:solidFill>
              <a:effectLst/>
              <a:uLnTx/>
              <a:uFillTx/>
              <a:latin typeface="Sommet bold"/>
              <a:ea typeface="+mn-ea"/>
              <a:cs typeface="+mn-cs"/>
            </a:endParaRPr>
          </a:p>
        </p:txBody>
      </p:sp>
      <p:pic>
        <p:nvPicPr>
          <p:cNvPr id="15" name="Graphic 14" descr="Arrow Right with solid fill">
            <a:extLst>
              <a:ext uri="{FF2B5EF4-FFF2-40B4-BE49-F238E27FC236}">
                <a16:creationId xmlns:a16="http://schemas.microsoft.com/office/drawing/2014/main" id="{06AF4DB5-957A-8942-9881-6F1D5C38EE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8805234">
            <a:off x="3323076" y="4152410"/>
            <a:ext cx="1216013" cy="735592"/>
          </a:xfrm>
          <a:prstGeom prst="rect">
            <a:avLst/>
          </a:prstGeom>
        </p:spPr>
      </p:pic>
      <p:sp>
        <p:nvSpPr>
          <p:cNvPr id="16" name="TextBox 15">
            <a:extLst>
              <a:ext uri="{FF2B5EF4-FFF2-40B4-BE49-F238E27FC236}">
                <a16:creationId xmlns:a16="http://schemas.microsoft.com/office/drawing/2014/main" id="{E5F65ED0-EAE5-A743-A2FA-5C7F8E5CE79E}"/>
              </a:ext>
            </a:extLst>
          </p:cNvPr>
          <p:cNvSpPr txBox="1"/>
          <p:nvPr/>
        </p:nvSpPr>
        <p:spPr>
          <a:xfrm>
            <a:off x="539552" y="4420127"/>
            <a:ext cx="3487438" cy="2012859"/>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600" b="1" i="0" u="none" strike="noStrike" kern="1200" cap="none" spc="0" normalizeH="0" baseline="0" noProof="0" dirty="0">
                <a:ln>
                  <a:noFill/>
                </a:ln>
                <a:solidFill>
                  <a:srgbClr val="C00000"/>
                </a:solidFill>
                <a:effectLst/>
                <a:uLnTx/>
                <a:uFillTx/>
                <a:latin typeface="Sommet bold"/>
                <a:ea typeface="+mn-ea"/>
                <a:cs typeface="+mn-cs"/>
              </a:rPr>
              <a:t>Students</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lang="en-US" sz="1600" b="1" dirty="0">
                <a:latin typeface="Sommet bold"/>
              </a:rPr>
              <a:t>Disrupted connections to teachers and peers</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kumimoji="0" lang="en-US" sz="1600" b="1" i="0" u="none" strike="noStrike" kern="1200" cap="none" spc="0" normalizeH="0" baseline="0" noProof="0" dirty="0">
                <a:ln>
                  <a:noFill/>
                </a:ln>
                <a:solidFill>
                  <a:schemeClr val="tx1"/>
                </a:solidFill>
                <a:effectLst/>
                <a:uLnTx/>
                <a:uFillTx/>
                <a:latin typeface="Sommet bold"/>
                <a:ea typeface="+mn-ea"/>
                <a:cs typeface="+mn-cs"/>
              </a:rPr>
              <a:t>Self directed in learning</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lang="en-US" sz="1600" b="1" dirty="0">
                <a:latin typeface="Sommet bold"/>
              </a:rPr>
              <a:t>Reliant on their own IT skills</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kumimoji="0" lang="en-US" sz="1600" b="1" i="0" u="none" strike="noStrike" kern="1200" cap="none" spc="0" normalizeH="0" baseline="0" noProof="0" dirty="0">
                <a:ln>
                  <a:noFill/>
                </a:ln>
                <a:solidFill>
                  <a:schemeClr val="tx1"/>
                </a:solidFill>
                <a:effectLst/>
                <a:uLnTx/>
                <a:uFillTx/>
                <a:latin typeface="Sommet bold"/>
                <a:ea typeface="+mn-ea"/>
                <a:cs typeface="+mn-cs"/>
              </a:rPr>
              <a:t>Reliant IT resources in home and </a:t>
            </a:r>
            <a:r>
              <a:rPr kumimoji="0" lang="en-US" sz="1600" b="1" i="0" u="none" strike="noStrike" kern="1200" cap="none" spc="0" normalizeH="0" baseline="0" noProof="0" dirty="0" err="1">
                <a:ln>
                  <a:noFill/>
                </a:ln>
                <a:solidFill>
                  <a:schemeClr val="tx1"/>
                </a:solidFill>
                <a:effectLst/>
                <a:uLnTx/>
                <a:uFillTx/>
                <a:latin typeface="Sommet bold"/>
                <a:ea typeface="+mn-ea"/>
                <a:cs typeface="+mn-cs"/>
              </a:rPr>
              <a:t>neighbourhood</a:t>
            </a:r>
            <a:endParaRPr kumimoji="0" lang="en-US" sz="1600" b="1" i="0" u="none" strike="noStrike" kern="1200" cap="none" spc="0" normalizeH="0" baseline="0" noProof="0" dirty="0">
              <a:ln>
                <a:noFill/>
              </a:ln>
              <a:solidFill>
                <a:schemeClr val="tx1"/>
              </a:solidFill>
              <a:effectLst/>
              <a:uLnTx/>
              <a:uFillTx/>
              <a:latin typeface="Sommet bold"/>
              <a:ea typeface="+mn-ea"/>
              <a:cs typeface="+mn-cs"/>
            </a:endParaRPr>
          </a:p>
        </p:txBody>
      </p:sp>
      <p:sp>
        <p:nvSpPr>
          <p:cNvPr id="17" name="TextBox 16">
            <a:extLst>
              <a:ext uri="{FF2B5EF4-FFF2-40B4-BE49-F238E27FC236}">
                <a16:creationId xmlns:a16="http://schemas.microsoft.com/office/drawing/2014/main" id="{795C3D1C-EDCA-8B43-9606-C45C40BEDBC6}"/>
              </a:ext>
            </a:extLst>
          </p:cNvPr>
          <p:cNvSpPr txBox="1"/>
          <p:nvPr/>
        </p:nvSpPr>
        <p:spPr>
          <a:xfrm>
            <a:off x="28063" y="1317325"/>
            <a:ext cx="3284907" cy="3013133"/>
          </a:xfrm>
          <a:prstGeom prst="rect">
            <a:avLst/>
          </a:prstGeom>
        </p:spPr>
        <p:txBody>
          <a:bodyPr wrap="square" rtlCol="0">
            <a:spAutoFit/>
          </a:bodyPr>
          <a:lstStyle/>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r>
              <a:rPr kumimoji="0" lang="en-US" sz="1600" b="1" i="0" u="none" strike="noStrike" kern="1200" cap="none" spc="0" normalizeH="0" baseline="0" noProof="0" dirty="0">
                <a:ln>
                  <a:noFill/>
                </a:ln>
                <a:solidFill>
                  <a:srgbClr val="C00000"/>
                </a:solidFill>
                <a:effectLst/>
                <a:uLnTx/>
                <a:uFillTx/>
                <a:latin typeface="Sommet bold"/>
                <a:ea typeface="+mn-ea"/>
                <a:cs typeface="+mn-cs"/>
              </a:rPr>
              <a:t>Schools and teachers</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lang="en-US" sz="1600" b="1" dirty="0">
                <a:latin typeface="Sommet bold"/>
              </a:rPr>
              <a:t>Had to deliver and track students remotely</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lang="en-US" sz="1600" b="1" dirty="0">
                <a:latin typeface="Sommet bold"/>
              </a:rPr>
              <a:t>Loss of allied professionals</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lang="en-US" sz="1600" b="1" dirty="0">
                <a:latin typeface="Sommet bold"/>
              </a:rPr>
              <a:t>Online pedagogies are very different to face to face pedagogies</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kumimoji="0" lang="en-US" sz="1600" b="1" i="0" u="none" strike="noStrike" kern="1200" cap="none" spc="0" normalizeH="0" baseline="0" noProof="0" dirty="0">
                <a:ln>
                  <a:noFill/>
                </a:ln>
                <a:solidFill>
                  <a:schemeClr val="tx1"/>
                </a:solidFill>
                <a:effectLst/>
                <a:uLnTx/>
                <a:uFillTx/>
                <a:latin typeface="Sommet bold"/>
                <a:ea typeface="+mn-ea"/>
                <a:cs typeface="+mn-cs"/>
              </a:rPr>
              <a:t>Remain open for children at risk placing teachers at risk</a:t>
            </a:r>
          </a:p>
          <a:p>
            <a: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pPr>
            <a:r>
              <a:rPr lang="en-US" sz="1600" b="1" dirty="0">
                <a:latin typeface="Sommet bold"/>
              </a:rPr>
              <a:t>Had own familial responsibilities</a:t>
            </a:r>
            <a:endParaRPr kumimoji="0" lang="en-US" sz="1600" b="1" i="0" u="none" strike="noStrike" kern="1200" cap="none" spc="0" normalizeH="0" baseline="0" noProof="0" dirty="0">
              <a:ln>
                <a:noFill/>
              </a:ln>
              <a:solidFill>
                <a:schemeClr val="tx1"/>
              </a:solidFill>
              <a:effectLst/>
              <a:uLnTx/>
              <a:uFillTx/>
              <a:latin typeface="Sommet bold"/>
              <a:ea typeface="+mn-ea"/>
              <a:cs typeface="+mn-cs"/>
            </a:endParaRPr>
          </a:p>
          <a:p>
            <a: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pPr>
            <a:endParaRPr kumimoji="0" lang="en-US" sz="1150" b="1" i="0" u="none" strike="noStrike" kern="1200" cap="none" spc="0" normalizeH="0" baseline="0" noProof="0" dirty="0">
              <a:ln>
                <a:noFill/>
              </a:ln>
              <a:solidFill>
                <a:schemeClr val="tx1"/>
              </a:solidFill>
              <a:effectLst/>
              <a:uLnTx/>
              <a:uFillTx/>
              <a:latin typeface="Sommet bold"/>
              <a:ea typeface="+mn-ea"/>
              <a:cs typeface="+mn-cs"/>
            </a:endParaRPr>
          </a:p>
        </p:txBody>
      </p:sp>
    </p:spTree>
    <p:extLst>
      <p:ext uri="{BB962C8B-B14F-4D97-AF65-F5344CB8AC3E}">
        <p14:creationId xmlns:p14="http://schemas.microsoft.com/office/powerpoint/2010/main" val="1997980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87FC32-1B5D-184E-96CB-BF6D40B91671}"/>
              </a:ext>
            </a:extLst>
          </p:cNvPr>
          <p:cNvSpPr>
            <a:spLocks noGrp="1"/>
          </p:cNvSpPr>
          <p:nvPr>
            <p:ph type="title"/>
          </p:nvPr>
        </p:nvSpPr>
        <p:spPr/>
        <p:txBody>
          <a:bodyPr/>
          <a:lstStyle/>
          <a:p>
            <a:r>
              <a:rPr lang="en-US" dirty="0"/>
              <a:t>The ecological system was missing its middle rings</a:t>
            </a:r>
          </a:p>
        </p:txBody>
      </p:sp>
      <p:pic>
        <p:nvPicPr>
          <p:cNvPr id="7" name="Picture 6">
            <a:extLst>
              <a:ext uri="{FF2B5EF4-FFF2-40B4-BE49-F238E27FC236}">
                <a16:creationId xmlns:a16="http://schemas.microsoft.com/office/drawing/2014/main" id="{9BB3205C-7619-B04A-A962-C41A1028CCE6}"/>
              </a:ext>
            </a:extLst>
          </p:cNvPr>
          <p:cNvPicPr>
            <a:picLocks noChangeAspect="1"/>
          </p:cNvPicPr>
          <p:nvPr/>
        </p:nvPicPr>
        <p:blipFill>
          <a:blip r:embed="rId2"/>
          <a:stretch>
            <a:fillRect/>
          </a:stretch>
        </p:blipFill>
        <p:spPr>
          <a:xfrm>
            <a:off x="2540380" y="1613008"/>
            <a:ext cx="4212468" cy="4212468"/>
          </a:xfrm>
          <a:prstGeom prst="rect">
            <a:avLst/>
          </a:prstGeom>
        </p:spPr>
      </p:pic>
    </p:spTree>
    <p:extLst>
      <p:ext uri="{BB962C8B-B14F-4D97-AF65-F5344CB8AC3E}">
        <p14:creationId xmlns:p14="http://schemas.microsoft.com/office/powerpoint/2010/main" val="705414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B5EBB2-A589-1F4D-B16A-58CE3264212E}"/>
              </a:ext>
            </a:extLst>
          </p:cNvPr>
          <p:cNvSpPr>
            <a:spLocks noGrp="1"/>
          </p:cNvSpPr>
          <p:nvPr>
            <p:ph type="title"/>
          </p:nvPr>
        </p:nvSpPr>
        <p:spPr/>
        <p:txBody>
          <a:bodyPr/>
          <a:lstStyle/>
          <a:p>
            <a:r>
              <a:rPr lang="en-US" dirty="0"/>
              <a:t>Learning through Covid-19 study – ISSR. </a:t>
            </a:r>
          </a:p>
        </p:txBody>
      </p:sp>
      <p:pic>
        <p:nvPicPr>
          <p:cNvPr id="6146" name="Picture 2" descr="page7image3847577040">
            <a:extLst>
              <a:ext uri="{FF2B5EF4-FFF2-40B4-BE49-F238E27FC236}">
                <a16:creationId xmlns:a16="http://schemas.microsoft.com/office/drawing/2014/main" id="{5321E7D9-811E-6C47-A617-E290D4451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843528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21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530AE0-7C26-3D4B-BBBA-DCD388B9DEE3}"/>
              </a:ext>
            </a:extLst>
          </p:cNvPr>
          <p:cNvSpPr>
            <a:spLocks noGrp="1"/>
          </p:cNvSpPr>
          <p:nvPr>
            <p:ph type="body" idx="1"/>
          </p:nvPr>
        </p:nvSpPr>
        <p:spPr/>
        <p:txBody>
          <a:bodyPr/>
          <a:lstStyle/>
          <a:p>
            <a:r>
              <a:rPr lang="en-US" dirty="0"/>
              <a:t>Methods</a:t>
            </a:r>
          </a:p>
        </p:txBody>
      </p:sp>
      <p:sp>
        <p:nvSpPr>
          <p:cNvPr id="3" name="Content Placeholder 2">
            <a:extLst>
              <a:ext uri="{FF2B5EF4-FFF2-40B4-BE49-F238E27FC236}">
                <a16:creationId xmlns:a16="http://schemas.microsoft.com/office/drawing/2014/main" id="{8C48B1B8-5166-6147-B620-9CC749B25275}"/>
              </a:ext>
            </a:extLst>
          </p:cNvPr>
          <p:cNvSpPr>
            <a:spLocks noGrp="1"/>
          </p:cNvSpPr>
          <p:nvPr>
            <p:ph sz="half" idx="2"/>
          </p:nvPr>
        </p:nvSpPr>
        <p:spPr/>
        <p:txBody>
          <a:bodyPr/>
          <a:lstStyle/>
          <a:p>
            <a:r>
              <a:rPr lang="en-US" dirty="0"/>
              <a:t>Rapid and grey literature scans </a:t>
            </a:r>
          </a:p>
          <a:p>
            <a:endParaRPr lang="en-US" dirty="0"/>
          </a:p>
          <a:p>
            <a:r>
              <a:rPr lang="en-US" dirty="0"/>
              <a:t>Secondary data analysis of risk factors that compound educational disadvantage</a:t>
            </a:r>
          </a:p>
          <a:p>
            <a:endParaRPr lang="en-US" dirty="0"/>
          </a:p>
          <a:p>
            <a:pPr marL="400050" lvl="1" indent="0">
              <a:buNone/>
            </a:pPr>
            <a:r>
              <a:rPr lang="en-AU" dirty="0"/>
              <a:t>((Longitudinal Survey of Australian Children (LSAC), the Longitudinal Surveys of Australian Youth (LSAY), as well as publicly available statistics published by the Australian Bureau of Statistics (ABS), the Australian Institute of Health and Welfare (AIHW), the Australian Curriculum, Assessment and Reporting Authority (ACARA), and the Reports of Government Services))</a:t>
            </a:r>
            <a:endParaRPr lang="en-US" dirty="0"/>
          </a:p>
        </p:txBody>
      </p:sp>
      <p:sp>
        <p:nvSpPr>
          <p:cNvPr id="5" name="Content Placeholder 4">
            <a:extLst>
              <a:ext uri="{FF2B5EF4-FFF2-40B4-BE49-F238E27FC236}">
                <a16:creationId xmlns:a16="http://schemas.microsoft.com/office/drawing/2014/main" id="{7A43DD33-0975-7F48-973A-D69241315635}"/>
              </a:ext>
            </a:extLst>
          </p:cNvPr>
          <p:cNvSpPr>
            <a:spLocks noGrp="1"/>
          </p:cNvSpPr>
          <p:nvPr>
            <p:ph sz="quarter" idx="4"/>
          </p:nvPr>
        </p:nvSpPr>
        <p:spPr>
          <a:xfrm>
            <a:off x="4645025" y="1535113"/>
            <a:ext cx="4041775" cy="4270151"/>
          </a:xfrm>
        </p:spPr>
        <p:txBody>
          <a:bodyPr/>
          <a:lstStyle/>
          <a:p>
            <a:r>
              <a:rPr lang="en-US" dirty="0"/>
              <a:t>Policy Mapping</a:t>
            </a:r>
          </a:p>
          <a:p>
            <a:endParaRPr lang="en-US" dirty="0"/>
          </a:p>
          <a:p>
            <a:r>
              <a:rPr lang="en-US" dirty="0"/>
              <a:t>Data from NSW and Tasmanian education departments</a:t>
            </a:r>
          </a:p>
          <a:p>
            <a:pPr lvl="1"/>
            <a:r>
              <a:rPr lang="en-US" dirty="0"/>
              <a:t>Tell Them From Me </a:t>
            </a:r>
          </a:p>
          <a:p>
            <a:pPr lvl="1"/>
            <a:r>
              <a:rPr lang="en-US" dirty="0" err="1"/>
              <a:t>Naplan</a:t>
            </a:r>
            <a:endParaRPr lang="en-US" dirty="0"/>
          </a:p>
          <a:p>
            <a:pPr lvl="1"/>
            <a:r>
              <a:rPr lang="en-US" dirty="0" err="1"/>
              <a:t>Admininstrative</a:t>
            </a:r>
            <a:r>
              <a:rPr lang="en-US" dirty="0"/>
              <a:t> data</a:t>
            </a:r>
          </a:p>
          <a:p>
            <a:pPr marL="457200" lvl="1" indent="0">
              <a:buNone/>
            </a:pPr>
            <a:endParaRPr lang="en-US" dirty="0"/>
          </a:p>
          <a:p>
            <a:r>
              <a:rPr lang="en-US" dirty="0"/>
              <a:t>Interviews </a:t>
            </a:r>
          </a:p>
          <a:p>
            <a:pPr lvl="1"/>
            <a:r>
              <a:rPr lang="en-US" dirty="0"/>
              <a:t>Children and young people (n=39)</a:t>
            </a:r>
          </a:p>
          <a:p>
            <a:pPr lvl="1"/>
            <a:r>
              <a:rPr lang="en-US" dirty="0"/>
              <a:t>NGO stakeholders (n=21)</a:t>
            </a:r>
          </a:p>
          <a:p>
            <a:pPr lvl="1"/>
            <a:endParaRPr lang="en-US" dirty="0"/>
          </a:p>
          <a:p>
            <a:r>
              <a:rPr lang="en-US" dirty="0"/>
              <a:t>Stakeholder survey (n=50 – NFG, schools, policy allied professionals))</a:t>
            </a:r>
          </a:p>
          <a:p>
            <a:endParaRPr lang="en-US" dirty="0"/>
          </a:p>
          <a:p>
            <a:r>
              <a:rPr lang="en-US" dirty="0"/>
              <a:t>Academic roundtable</a:t>
            </a:r>
          </a:p>
          <a:p>
            <a:pPr lvl="1"/>
            <a:endParaRPr lang="en-US" dirty="0"/>
          </a:p>
        </p:txBody>
      </p:sp>
      <p:sp>
        <p:nvSpPr>
          <p:cNvPr id="6" name="Title 5">
            <a:extLst>
              <a:ext uri="{FF2B5EF4-FFF2-40B4-BE49-F238E27FC236}">
                <a16:creationId xmlns:a16="http://schemas.microsoft.com/office/drawing/2014/main" id="{BBE5ACE1-7B27-7244-A4EF-B647CA5A1B2B}"/>
              </a:ext>
            </a:extLst>
          </p:cNvPr>
          <p:cNvSpPr>
            <a:spLocks noGrp="1"/>
          </p:cNvSpPr>
          <p:nvPr>
            <p:ph type="title"/>
          </p:nvPr>
        </p:nvSpPr>
        <p:spPr/>
        <p:txBody>
          <a:bodyPr/>
          <a:lstStyle/>
          <a:p>
            <a:r>
              <a:rPr lang="en-US" dirty="0"/>
              <a:t>Learning through Covid Study</a:t>
            </a:r>
          </a:p>
        </p:txBody>
      </p:sp>
    </p:spTree>
    <p:extLst>
      <p:ext uri="{BB962C8B-B14F-4D97-AF65-F5344CB8AC3E}">
        <p14:creationId xmlns:p14="http://schemas.microsoft.com/office/powerpoint/2010/main" val="223769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DCCAF-C6F3-A747-9310-49BF15C408AF}"/>
              </a:ext>
            </a:extLst>
          </p:cNvPr>
          <p:cNvSpPr>
            <a:spLocks noGrp="1"/>
          </p:cNvSpPr>
          <p:nvPr>
            <p:ph sz="half" idx="2"/>
          </p:nvPr>
        </p:nvSpPr>
        <p:spPr>
          <a:xfrm>
            <a:off x="323528" y="1469789"/>
            <a:ext cx="3106688" cy="3630389"/>
          </a:xfrm>
        </p:spPr>
        <p:txBody>
          <a:bodyPr/>
          <a:lstStyle/>
          <a:p>
            <a:pPr marL="0" indent="0">
              <a:buNone/>
            </a:pPr>
            <a:r>
              <a:rPr lang="en-AU" sz="1800" i="1" dirty="0"/>
              <a:t>“It’s been hectic. [...] one thing after the other was just – we’ve had a lot of build-up to COVID happening. COVID was just the icing on the cake for us, to be honest.” </a:t>
            </a:r>
          </a:p>
          <a:p>
            <a:pPr marL="0" indent="0">
              <a:buNone/>
            </a:pPr>
            <a:r>
              <a:rPr lang="en-AU" sz="1800" dirty="0"/>
              <a:t>Parent of Interviewees 33 and 34, female, primary school. </a:t>
            </a:r>
          </a:p>
          <a:p>
            <a:endParaRPr lang="en-US" dirty="0"/>
          </a:p>
        </p:txBody>
      </p:sp>
      <p:sp>
        <p:nvSpPr>
          <p:cNvPr id="5" name="Content Placeholder 4">
            <a:extLst>
              <a:ext uri="{FF2B5EF4-FFF2-40B4-BE49-F238E27FC236}">
                <a16:creationId xmlns:a16="http://schemas.microsoft.com/office/drawing/2014/main" id="{C7668732-0761-1F4D-A5C4-A42FDAA3CAB8}"/>
              </a:ext>
            </a:extLst>
          </p:cNvPr>
          <p:cNvSpPr>
            <a:spLocks noGrp="1"/>
          </p:cNvSpPr>
          <p:nvPr>
            <p:ph sz="quarter" idx="4"/>
          </p:nvPr>
        </p:nvSpPr>
        <p:spPr>
          <a:xfrm>
            <a:off x="3563888" y="1052736"/>
            <a:ext cx="5400600" cy="4248472"/>
          </a:xfrm>
        </p:spPr>
        <p:txBody>
          <a:bodyPr/>
          <a:lstStyle/>
          <a:p>
            <a:pPr marL="0" indent="0">
              <a:buNone/>
            </a:pPr>
            <a:r>
              <a:rPr lang="en-AU" sz="1800" i="1" dirty="0"/>
              <a:t>“It made me a bit sad because I can’t see my friends or my teachers </a:t>
            </a:r>
            <a:r>
              <a:rPr lang="en-AU" sz="1800" dirty="0"/>
              <a:t> </a:t>
            </a:r>
            <a:r>
              <a:rPr lang="en-AU" sz="1800" i="1" dirty="0"/>
              <a:t>and I can’t do everything at school. [...] Because </a:t>
            </a:r>
            <a:r>
              <a:rPr lang="en-AU" sz="1800" b="1" i="1" dirty="0"/>
              <a:t>I didn’t get to do a lot of things at school</a:t>
            </a:r>
            <a:r>
              <a:rPr lang="en-AU" sz="1800" i="1" dirty="0"/>
              <a:t>. Because there’s art class, there’s library, there’s the pool, and I don’t get to do all that stuff at home.” </a:t>
            </a:r>
            <a:r>
              <a:rPr lang="en-AU" sz="1800" dirty="0"/>
              <a:t>Interviewee 16, female, primary school. </a:t>
            </a:r>
          </a:p>
          <a:p>
            <a:pPr marL="0" indent="0">
              <a:buNone/>
            </a:pPr>
            <a:endParaRPr lang="en-AU" sz="1800" dirty="0"/>
          </a:p>
          <a:p>
            <a:pPr marL="0" indent="0">
              <a:buNone/>
            </a:pPr>
            <a:r>
              <a:rPr lang="en-AU" sz="1800" i="1" dirty="0"/>
              <a:t>“COVID was actually great for me. I loved having online school. When we went back to school, I actually  had like a panic attack -I was like, ‘I don’t want to go back to school and deal with these </a:t>
            </a:r>
            <a:r>
              <a:rPr lang="en-AU" sz="1800" dirty="0"/>
              <a:t> </a:t>
            </a:r>
            <a:r>
              <a:rPr lang="en-AU" sz="1800" i="1" dirty="0"/>
              <a:t>people in real life’ </a:t>
            </a:r>
            <a:r>
              <a:rPr lang="en-AU" sz="1800" b="1" i="1" dirty="0"/>
              <a:t>because online is so much better because a lot of people can’t join,– the people that like get on my nerves or make me anxious</a:t>
            </a:r>
            <a:r>
              <a:rPr lang="en-AU" sz="1800" i="1" dirty="0"/>
              <a:t>, like they’re not there so it’s like so chill and like the chill people are online, so it’s like really good.” </a:t>
            </a:r>
            <a:r>
              <a:rPr lang="en-AU" sz="1800" dirty="0"/>
              <a:t>Interviewee 35, female, flexi-school. </a:t>
            </a:r>
          </a:p>
          <a:p>
            <a:pPr marL="0" indent="0">
              <a:buNone/>
            </a:pPr>
            <a:endParaRPr lang="en-AU" dirty="0"/>
          </a:p>
          <a:p>
            <a:pPr marL="0" indent="0">
              <a:buNone/>
            </a:pPr>
            <a:endParaRPr lang="en-AU" dirty="0"/>
          </a:p>
          <a:p>
            <a:pPr marL="0" indent="0">
              <a:buNone/>
            </a:pPr>
            <a:endParaRPr lang="en-AU" dirty="0"/>
          </a:p>
          <a:p>
            <a:endParaRPr lang="en-US" dirty="0"/>
          </a:p>
        </p:txBody>
      </p:sp>
      <p:sp>
        <p:nvSpPr>
          <p:cNvPr id="6" name="Title 5">
            <a:extLst>
              <a:ext uri="{FF2B5EF4-FFF2-40B4-BE49-F238E27FC236}">
                <a16:creationId xmlns:a16="http://schemas.microsoft.com/office/drawing/2014/main" id="{D4693496-0581-EC4E-AF9F-0C24575C0EBE}"/>
              </a:ext>
            </a:extLst>
          </p:cNvPr>
          <p:cNvSpPr>
            <a:spLocks noGrp="1"/>
          </p:cNvSpPr>
          <p:nvPr>
            <p:ph type="title"/>
          </p:nvPr>
        </p:nvSpPr>
        <p:spPr/>
        <p:txBody>
          <a:bodyPr/>
          <a:lstStyle/>
          <a:p>
            <a:r>
              <a:rPr lang="en-US" dirty="0"/>
              <a:t>Experiences of Covid changes</a:t>
            </a:r>
          </a:p>
        </p:txBody>
      </p:sp>
    </p:spTree>
    <p:extLst>
      <p:ext uri="{BB962C8B-B14F-4D97-AF65-F5344CB8AC3E}">
        <p14:creationId xmlns:p14="http://schemas.microsoft.com/office/powerpoint/2010/main" val="1330540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446B21-FB52-314A-AB98-11EFBBC948BF}"/>
              </a:ext>
            </a:extLst>
          </p:cNvPr>
          <p:cNvSpPr>
            <a:spLocks noGrp="1"/>
          </p:cNvSpPr>
          <p:nvPr>
            <p:ph sz="half" idx="2"/>
          </p:nvPr>
        </p:nvSpPr>
        <p:spPr>
          <a:xfrm>
            <a:off x="457200" y="2174875"/>
            <a:ext cx="7355160" cy="3630389"/>
          </a:xfrm>
        </p:spPr>
        <p:txBody>
          <a:bodyPr/>
          <a:lstStyle/>
          <a:p>
            <a:pPr marL="0" indent="0">
              <a:buNone/>
            </a:pPr>
            <a:r>
              <a:rPr lang="en-AU" sz="1800" i="1" dirty="0"/>
              <a:t>“I couldn’t really catch up with the classes, because I missed a few. </a:t>
            </a:r>
            <a:r>
              <a:rPr lang="en-AU" sz="1800" b="1" i="1" dirty="0"/>
              <a:t>Because of the wi-fi </a:t>
            </a:r>
            <a:r>
              <a:rPr lang="en-AU" sz="1800" i="1" dirty="0"/>
              <a:t>I couldn’t really access to the online learning, online content, material stuff, and then I was behind.” </a:t>
            </a:r>
            <a:r>
              <a:rPr lang="en-AU" sz="1800" dirty="0"/>
              <a:t>Interviewee 17, female, secondary school. </a:t>
            </a:r>
          </a:p>
          <a:p>
            <a:pPr marL="0" indent="0">
              <a:buNone/>
            </a:pPr>
            <a:endParaRPr lang="en-AU" sz="1800" dirty="0"/>
          </a:p>
          <a:p>
            <a:pPr marL="0" indent="0">
              <a:buNone/>
            </a:pPr>
            <a:r>
              <a:rPr lang="en-AU" sz="1800" i="1" dirty="0"/>
              <a:t>“</a:t>
            </a:r>
            <a:r>
              <a:rPr lang="en-AU" sz="1800" b="1" i="1" dirty="0"/>
              <a:t>I still have </a:t>
            </a:r>
            <a:r>
              <a:rPr lang="en-AU" sz="1800" b="1" i="1" dirty="0" err="1"/>
              <a:t>homeworks</a:t>
            </a:r>
            <a:r>
              <a:rPr lang="en-AU" sz="1800" b="1" i="1" dirty="0"/>
              <a:t> </a:t>
            </a:r>
            <a:r>
              <a:rPr lang="en-AU" sz="1800" i="1" dirty="0"/>
              <a:t>behind from last term or during the COVID-19. But I’m still working on them to finish them off to get my mark high to get passed for my course, my subject</a:t>
            </a:r>
            <a:r>
              <a:rPr lang="en-AU" sz="1800" dirty="0"/>
              <a:t>.” Interviewee 20, female, secondary school. </a:t>
            </a:r>
          </a:p>
          <a:p>
            <a:pPr marL="0" indent="0">
              <a:buNone/>
            </a:pPr>
            <a:endParaRPr lang="en-AU" sz="1800" dirty="0"/>
          </a:p>
          <a:p>
            <a:pPr marL="0" indent="0">
              <a:buNone/>
            </a:pPr>
            <a:endParaRPr lang="en-AU" sz="1800" dirty="0"/>
          </a:p>
          <a:p>
            <a:endParaRPr lang="en-US" dirty="0"/>
          </a:p>
        </p:txBody>
      </p:sp>
      <p:sp>
        <p:nvSpPr>
          <p:cNvPr id="6" name="Title 5">
            <a:extLst>
              <a:ext uri="{FF2B5EF4-FFF2-40B4-BE49-F238E27FC236}">
                <a16:creationId xmlns:a16="http://schemas.microsoft.com/office/drawing/2014/main" id="{75D8E3CB-690C-1C4E-A04B-D91CCFBB134D}"/>
              </a:ext>
            </a:extLst>
          </p:cNvPr>
          <p:cNvSpPr>
            <a:spLocks noGrp="1"/>
          </p:cNvSpPr>
          <p:nvPr>
            <p:ph type="title"/>
          </p:nvPr>
        </p:nvSpPr>
        <p:spPr/>
        <p:txBody>
          <a:bodyPr/>
          <a:lstStyle/>
          <a:p>
            <a:r>
              <a:rPr lang="en-US" dirty="0"/>
              <a:t>Going back to school</a:t>
            </a:r>
          </a:p>
        </p:txBody>
      </p:sp>
    </p:spTree>
    <p:extLst>
      <p:ext uri="{BB962C8B-B14F-4D97-AF65-F5344CB8AC3E}">
        <p14:creationId xmlns:p14="http://schemas.microsoft.com/office/powerpoint/2010/main" val="3290744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E5A3C2-DA63-C545-9339-38A74985803D}"/>
              </a:ext>
            </a:extLst>
          </p:cNvPr>
          <p:cNvSpPr>
            <a:spLocks noGrp="1"/>
          </p:cNvSpPr>
          <p:nvPr>
            <p:ph sz="half" idx="2"/>
          </p:nvPr>
        </p:nvSpPr>
        <p:spPr>
          <a:xfrm>
            <a:off x="457200" y="1268760"/>
            <a:ext cx="8229600" cy="4752528"/>
          </a:xfrm>
        </p:spPr>
        <p:txBody>
          <a:bodyPr/>
          <a:lstStyle/>
          <a:p>
            <a:endParaRPr lang="en-US" dirty="0"/>
          </a:p>
          <a:p>
            <a:r>
              <a:rPr lang="en-US" sz="1800" dirty="0"/>
              <a:t>Many parents/</a:t>
            </a:r>
            <a:r>
              <a:rPr lang="en-US" sz="1800" dirty="0" err="1"/>
              <a:t>carers</a:t>
            </a:r>
            <a:r>
              <a:rPr lang="en-US" sz="1800" dirty="0"/>
              <a:t> in low SES contexts have experienced institutional schooling failures and find it hard to trust schools </a:t>
            </a:r>
          </a:p>
          <a:p>
            <a:pPr lvl="1"/>
            <a:r>
              <a:rPr lang="en-US" sz="1800" dirty="0"/>
              <a:t>School connectedness is essential to learning</a:t>
            </a:r>
          </a:p>
          <a:p>
            <a:pPr lvl="1"/>
            <a:r>
              <a:rPr lang="en-US" sz="1800" dirty="0"/>
              <a:t>Routine and pastoral care is essential to learning</a:t>
            </a:r>
          </a:p>
          <a:p>
            <a:endParaRPr lang="en-US" sz="1800" dirty="0"/>
          </a:p>
          <a:p>
            <a:r>
              <a:rPr lang="en-US" sz="1800" dirty="0"/>
              <a:t>Allied professionals and </a:t>
            </a:r>
            <a:r>
              <a:rPr lang="en-US" sz="1800" dirty="0" err="1"/>
              <a:t>flexischools</a:t>
            </a:r>
            <a:r>
              <a:rPr lang="en-US" sz="1800" dirty="0"/>
              <a:t> are an essential part of today’s equity architecture</a:t>
            </a:r>
          </a:p>
          <a:p>
            <a:pPr lvl="1"/>
            <a:r>
              <a:rPr lang="en-US" sz="1800" dirty="0"/>
              <a:t>act a brokers between families and schools</a:t>
            </a:r>
          </a:p>
          <a:p>
            <a:pPr lvl="1"/>
            <a:r>
              <a:rPr lang="en-US" sz="1800" dirty="0"/>
              <a:t>staff ‘safe’ spaces for children in schools and communities</a:t>
            </a:r>
          </a:p>
          <a:p>
            <a:pPr lvl="1"/>
            <a:r>
              <a:rPr lang="en-US" sz="1800" dirty="0"/>
              <a:t>Highly relational work and often via physical programs (</a:t>
            </a:r>
            <a:r>
              <a:rPr lang="en-US" sz="1800" dirty="0" err="1"/>
              <a:t>eg</a:t>
            </a:r>
            <a:r>
              <a:rPr lang="en-US" sz="1800" dirty="0"/>
              <a:t> creating chances)</a:t>
            </a:r>
          </a:p>
          <a:p>
            <a:endParaRPr lang="en-US" sz="1800" dirty="0"/>
          </a:p>
          <a:p>
            <a:r>
              <a:rPr lang="en-US" sz="1800" dirty="0"/>
              <a:t>Lock downs and restrictions disrupted the access of these brokers</a:t>
            </a:r>
          </a:p>
          <a:p>
            <a:r>
              <a:rPr lang="en-US" sz="1800" dirty="0"/>
              <a:t>Broker </a:t>
            </a:r>
            <a:r>
              <a:rPr lang="en-US" sz="1800" dirty="0" err="1"/>
              <a:t>organisations</a:t>
            </a:r>
            <a:r>
              <a:rPr lang="en-US" sz="1800" dirty="0"/>
              <a:t> were not equipped for online engagement</a:t>
            </a:r>
          </a:p>
          <a:p>
            <a:endParaRPr lang="en-US" sz="1800" dirty="0"/>
          </a:p>
          <a:p>
            <a:r>
              <a:rPr lang="en-US" sz="1800" dirty="0"/>
              <a:t>Resources available via education departments were triaged</a:t>
            </a:r>
          </a:p>
          <a:p>
            <a:endParaRPr lang="en-US" dirty="0"/>
          </a:p>
          <a:p>
            <a:endParaRPr lang="en-US" dirty="0"/>
          </a:p>
        </p:txBody>
      </p:sp>
      <p:sp>
        <p:nvSpPr>
          <p:cNvPr id="6" name="Title 5">
            <a:extLst>
              <a:ext uri="{FF2B5EF4-FFF2-40B4-BE49-F238E27FC236}">
                <a16:creationId xmlns:a16="http://schemas.microsoft.com/office/drawing/2014/main" id="{EB54E319-27B3-CC4D-830E-9A864D9BDF88}"/>
              </a:ext>
            </a:extLst>
          </p:cNvPr>
          <p:cNvSpPr>
            <a:spLocks noGrp="1"/>
          </p:cNvSpPr>
          <p:nvPr>
            <p:ph type="title"/>
          </p:nvPr>
        </p:nvSpPr>
        <p:spPr>
          <a:xfrm>
            <a:off x="457200" y="476672"/>
            <a:ext cx="8229600" cy="1008112"/>
          </a:xfrm>
        </p:spPr>
        <p:txBody>
          <a:bodyPr/>
          <a:lstStyle/>
          <a:p>
            <a:r>
              <a:rPr lang="en-US" dirty="0"/>
              <a:t>School/child and school/family connectedness in low </a:t>
            </a:r>
            <a:r>
              <a:rPr lang="en-US" dirty="0" err="1"/>
              <a:t>ses</a:t>
            </a:r>
            <a:r>
              <a:rPr lang="en-US" dirty="0"/>
              <a:t> contexts</a:t>
            </a:r>
          </a:p>
        </p:txBody>
      </p:sp>
    </p:spTree>
    <p:extLst>
      <p:ext uri="{BB962C8B-B14F-4D97-AF65-F5344CB8AC3E}">
        <p14:creationId xmlns:p14="http://schemas.microsoft.com/office/powerpoint/2010/main" val="101417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591D5EAF-21B3-554F-AE0F-06940F748019}"/>
              </a:ext>
            </a:extLst>
          </p:cNvPr>
          <p:cNvGraphicFramePr>
            <a:graphicFrameLocks noGrp="1"/>
          </p:cNvGraphicFramePr>
          <p:nvPr>
            <p:ph sz="quarter" idx="4"/>
            <p:extLst>
              <p:ext uri="{D42A27DB-BD31-4B8C-83A1-F6EECF244321}">
                <p14:modId xmlns:p14="http://schemas.microsoft.com/office/powerpoint/2010/main" val="252579917"/>
              </p:ext>
            </p:extLst>
          </p:nvPr>
        </p:nvGraphicFramePr>
        <p:xfrm>
          <a:off x="215516" y="116633"/>
          <a:ext cx="8712968" cy="6798103"/>
        </p:xfrm>
        <a:graphic>
          <a:graphicData uri="http://schemas.openxmlformats.org/drawingml/2006/table">
            <a:tbl>
              <a:tblPr firstRow="1" bandRow="1">
                <a:tableStyleId>{5C22544A-7EE6-4342-B048-85BDC9FD1C3A}</a:tableStyleId>
              </a:tblPr>
              <a:tblGrid>
                <a:gridCol w="1836204">
                  <a:extLst>
                    <a:ext uri="{9D8B030D-6E8A-4147-A177-3AD203B41FA5}">
                      <a16:colId xmlns:a16="http://schemas.microsoft.com/office/drawing/2014/main" val="3912299629"/>
                    </a:ext>
                  </a:extLst>
                </a:gridCol>
                <a:gridCol w="2304256">
                  <a:extLst>
                    <a:ext uri="{9D8B030D-6E8A-4147-A177-3AD203B41FA5}">
                      <a16:colId xmlns:a16="http://schemas.microsoft.com/office/drawing/2014/main" val="187088106"/>
                    </a:ext>
                  </a:extLst>
                </a:gridCol>
                <a:gridCol w="2088232">
                  <a:extLst>
                    <a:ext uri="{9D8B030D-6E8A-4147-A177-3AD203B41FA5}">
                      <a16:colId xmlns:a16="http://schemas.microsoft.com/office/drawing/2014/main" val="3418153681"/>
                    </a:ext>
                  </a:extLst>
                </a:gridCol>
                <a:gridCol w="2484276">
                  <a:extLst>
                    <a:ext uri="{9D8B030D-6E8A-4147-A177-3AD203B41FA5}">
                      <a16:colId xmlns:a16="http://schemas.microsoft.com/office/drawing/2014/main" val="1450199876"/>
                    </a:ext>
                  </a:extLst>
                </a:gridCol>
              </a:tblGrid>
              <a:tr h="398327">
                <a:tc>
                  <a:txBody>
                    <a:bodyPr/>
                    <a:lstStyle/>
                    <a:p>
                      <a:r>
                        <a:rPr lang="en-US" dirty="0"/>
                        <a:t>Domain</a:t>
                      </a:r>
                    </a:p>
                  </a:txBody>
                  <a:tcPr/>
                </a:tc>
                <a:tc>
                  <a:txBody>
                    <a:bodyPr/>
                    <a:lstStyle/>
                    <a:p>
                      <a:r>
                        <a:rPr lang="en-US" dirty="0"/>
                        <a:t>Emerging issues </a:t>
                      </a:r>
                    </a:p>
                  </a:txBody>
                  <a:tcPr/>
                </a:tc>
                <a:tc>
                  <a:txBody>
                    <a:bodyPr/>
                    <a:lstStyle/>
                    <a:p>
                      <a:r>
                        <a:rPr lang="en-US" dirty="0"/>
                        <a:t>Responses</a:t>
                      </a:r>
                    </a:p>
                  </a:txBody>
                  <a:tcPr/>
                </a:tc>
                <a:tc>
                  <a:txBody>
                    <a:bodyPr/>
                    <a:lstStyle/>
                    <a:p>
                      <a:r>
                        <a:rPr lang="en-US" dirty="0"/>
                        <a:t>Long term</a:t>
                      </a:r>
                    </a:p>
                  </a:txBody>
                  <a:tcPr/>
                </a:tc>
                <a:extLst>
                  <a:ext uri="{0D108BD9-81ED-4DB2-BD59-A6C34878D82A}">
                    <a16:rowId xmlns:a16="http://schemas.microsoft.com/office/drawing/2014/main" val="1870448376"/>
                  </a:ext>
                </a:extLst>
              </a:tr>
              <a:tr h="1553456">
                <a:tc>
                  <a:txBody>
                    <a:bodyPr/>
                    <a:lstStyle/>
                    <a:p>
                      <a:r>
                        <a:rPr lang="en-US" dirty="0"/>
                        <a:t>Child/young person</a:t>
                      </a:r>
                    </a:p>
                  </a:txBody>
                  <a:tcPr/>
                </a:tc>
                <a:tc>
                  <a:txBody>
                    <a:bodyPr/>
                    <a:lstStyle/>
                    <a:p>
                      <a:r>
                        <a:rPr lang="en-US" dirty="0"/>
                        <a:t>Loss of learning /engagement</a:t>
                      </a:r>
                    </a:p>
                    <a:p>
                      <a:r>
                        <a:rPr lang="en-US" dirty="0"/>
                        <a:t>Mental health</a:t>
                      </a:r>
                    </a:p>
                    <a:p>
                      <a:r>
                        <a:rPr lang="en-US" dirty="0"/>
                        <a:t>Loss of safety beyond the home</a:t>
                      </a:r>
                    </a:p>
                  </a:txBody>
                  <a:tcPr/>
                </a:tc>
                <a:tc>
                  <a:txBody>
                    <a:bodyPr/>
                    <a:lstStyle/>
                    <a:p>
                      <a:r>
                        <a:rPr lang="en-US" dirty="0"/>
                        <a:t>Parachuting in tutors (Grattan institute)</a:t>
                      </a:r>
                    </a:p>
                  </a:txBody>
                  <a:tcPr/>
                </a:tc>
                <a:tc>
                  <a:txBody>
                    <a:bodyPr/>
                    <a:lstStyle/>
                    <a:p>
                      <a:r>
                        <a:rPr lang="en-US" dirty="0"/>
                        <a:t>Youth engagement and voice at local levels including pedagogy design</a:t>
                      </a:r>
                    </a:p>
                  </a:txBody>
                  <a:tcPr/>
                </a:tc>
                <a:extLst>
                  <a:ext uri="{0D108BD9-81ED-4DB2-BD59-A6C34878D82A}">
                    <a16:rowId xmlns:a16="http://schemas.microsoft.com/office/drawing/2014/main" val="4199673938"/>
                  </a:ext>
                </a:extLst>
              </a:tr>
              <a:tr h="3018350">
                <a:tc>
                  <a:txBody>
                    <a:bodyPr/>
                    <a:lstStyle/>
                    <a:p>
                      <a:r>
                        <a:rPr lang="en-US" dirty="0"/>
                        <a:t>Institutions – schools ECEC settings, tertiary settings</a:t>
                      </a:r>
                    </a:p>
                  </a:txBody>
                  <a:tcPr/>
                </a:tc>
                <a:tc>
                  <a:txBody>
                    <a:bodyPr/>
                    <a:lstStyle/>
                    <a:p>
                      <a:r>
                        <a:rPr lang="en-US" dirty="0"/>
                        <a:t>Teacher capacity</a:t>
                      </a:r>
                    </a:p>
                    <a:p>
                      <a:r>
                        <a:rPr lang="en-US" dirty="0"/>
                        <a:t>System capacity to move to digital learning environments</a:t>
                      </a:r>
                    </a:p>
                    <a:p>
                      <a:r>
                        <a:rPr lang="en-US" dirty="0"/>
                        <a:t>Teacher mental health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Delivery of IT resources</a:t>
                      </a:r>
                    </a:p>
                    <a:p>
                      <a:endParaRPr lang="en-US" dirty="0"/>
                    </a:p>
                    <a:p>
                      <a:r>
                        <a:rPr lang="en-US" dirty="0"/>
                        <a:t>Blended learning skills (teachers and students)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Pedagogies based on young people’s  experiences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Recognition of pastoral care professionals</a:t>
                      </a:r>
                    </a:p>
                    <a:p>
                      <a:endParaRPr lang="en-US" dirty="0"/>
                    </a:p>
                    <a:p>
                      <a:r>
                        <a:rPr lang="en-US" dirty="0"/>
                        <a:t>Attention to school/family interface</a:t>
                      </a:r>
                    </a:p>
                    <a:p>
                      <a:endParaRPr lang="en-US" dirty="0"/>
                    </a:p>
                    <a:p>
                      <a:r>
                        <a:rPr lang="en-US" dirty="0"/>
                        <a:t>Better infrastructure and digital resourcing in low SES communities</a:t>
                      </a:r>
                    </a:p>
                  </a:txBody>
                  <a:tcPr/>
                </a:tc>
                <a:extLst>
                  <a:ext uri="{0D108BD9-81ED-4DB2-BD59-A6C34878D82A}">
                    <a16:rowId xmlns:a16="http://schemas.microsoft.com/office/drawing/2014/main" val="4270494718"/>
                  </a:ext>
                </a:extLst>
              </a:tr>
              <a:tr h="1294563">
                <a:tc>
                  <a:txBody>
                    <a:bodyPr/>
                    <a:lstStyle/>
                    <a:p>
                      <a:r>
                        <a:rPr lang="en-US" dirty="0"/>
                        <a:t>Family/community</a:t>
                      </a:r>
                    </a:p>
                  </a:txBody>
                  <a:tcPr/>
                </a:tc>
                <a:tc>
                  <a:txBody>
                    <a:bodyPr/>
                    <a:lstStyle/>
                    <a:p>
                      <a:r>
                        <a:rPr lang="en-US" dirty="0"/>
                        <a:t>Pressure on families to ‘teach’ , manage lock down, digital interfaces,  manage income and job precarity over time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Job keeper/seeker</a:t>
                      </a:r>
                    </a:p>
                    <a:p>
                      <a:endParaRPr lang="en-US" dirty="0"/>
                    </a:p>
                    <a:p>
                      <a:r>
                        <a:rPr lang="en-US" dirty="0"/>
                        <a:t>Supports for mental health and family functioning</a:t>
                      </a:r>
                    </a:p>
                  </a:txBody>
                  <a:tcPr/>
                </a:tc>
                <a:tc>
                  <a:txBody>
                    <a:bodyPr/>
                    <a:lstStyle/>
                    <a:p>
                      <a:r>
                        <a:rPr lang="en-US" dirty="0"/>
                        <a:t>Raise the minimum wage and welfare payments</a:t>
                      </a:r>
                    </a:p>
                    <a:p>
                      <a:endParaRPr lang="en-US" dirty="0"/>
                    </a:p>
                    <a:p>
                      <a:r>
                        <a:rPr lang="en-US" dirty="0"/>
                        <a:t>Support families IT skills</a:t>
                      </a:r>
                    </a:p>
                  </a:txBody>
                  <a:tcPr/>
                </a:tc>
                <a:extLst>
                  <a:ext uri="{0D108BD9-81ED-4DB2-BD59-A6C34878D82A}">
                    <a16:rowId xmlns:a16="http://schemas.microsoft.com/office/drawing/2014/main" val="122979518"/>
                  </a:ext>
                </a:extLst>
              </a:tr>
            </a:tbl>
          </a:graphicData>
        </a:graphic>
      </p:graphicFrame>
    </p:spTree>
    <p:extLst>
      <p:ext uri="{BB962C8B-B14F-4D97-AF65-F5344CB8AC3E}">
        <p14:creationId xmlns:p14="http://schemas.microsoft.com/office/powerpoint/2010/main" val="577724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547215-84C3-EC4D-93CA-2CCB32086445}"/>
              </a:ext>
            </a:extLst>
          </p:cNvPr>
          <p:cNvSpPr>
            <a:spLocks noGrp="1"/>
          </p:cNvSpPr>
          <p:nvPr>
            <p:ph sz="half" idx="2"/>
          </p:nvPr>
        </p:nvSpPr>
        <p:spPr>
          <a:xfrm>
            <a:off x="457200" y="2174875"/>
            <a:ext cx="7931224" cy="3342357"/>
          </a:xfrm>
        </p:spPr>
        <p:txBody>
          <a:bodyPr/>
          <a:lstStyle/>
          <a:p>
            <a:pPr marL="0" indent="0">
              <a:buNone/>
            </a:pPr>
            <a:r>
              <a:rPr lang="en-AU" sz="1800" dirty="0">
                <a:latin typeface="Helvetica" pitchFamily="2" charset="0"/>
              </a:rPr>
              <a:t>What are some suspended activities/processes/structures that you would like to see not coming back?</a:t>
            </a:r>
          </a:p>
          <a:p>
            <a:pPr marL="0" indent="0">
              <a:buNone/>
            </a:pPr>
            <a:endParaRPr lang="en-AU" sz="1800" dirty="0">
              <a:latin typeface="Helvetica" pitchFamily="2" charset="0"/>
            </a:endParaRPr>
          </a:p>
          <a:p>
            <a:pPr marL="0" indent="0">
              <a:buNone/>
            </a:pPr>
            <a:r>
              <a:rPr lang="en-AU" sz="1800" dirty="0">
                <a:latin typeface="Helvetica" pitchFamily="2" charset="0"/>
              </a:rPr>
              <a:t>Why does this activity/process/structures seem to be dangerous/incoherent and how its disappearance might render other activity/process/structures that are easier/more coherent?</a:t>
            </a:r>
          </a:p>
          <a:p>
            <a:pPr marL="0" indent="0">
              <a:buNone/>
            </a:pPr>
            <a:endParaRPr lang="en-AU" sz="1800" dirty="0">
              <a:latin typeface="Helvetica" pitchFamily="2" charset="0"/>
            </a:endParaRPr>
          </a:p>
          <a:p>
            <a:pPr marL="0" indent="0">
              <a:buNone/>
            </a:pPr>
            <a:r>
              <a:rPr lang="en-AU" sz="1800" dirty="0">
                <a:latin typeface="Helvetica" pitchFamily="2" charset="0"/>
              </a:rPr>
              <a:t>What kinds of measures would permit teachers/students to facilitate the transition to other activity/process/structures ?</a:t>
            </a:r>
          </a:p>
          <a:p>
            <a:pPr marL="0" indent="0">
              <a:buNone/>
            </a:pPr>
            <a:endParaRPr lang="en-US" dirty="0"/>
          </a:p>
        </p:txBody>
      </p:sp>
      <p:sp>
        <p:nvSpPr>
          <p:cNvPr id="6" name="Title 5">
            <a:extLst>
              <a:ext uri="{FF2B5EF4-FFF2-40B4-BE49-F238E27FC236}">
                <a16:creationId xmlns:a16="http://schemas.microsoft.com/office/drawing/2014/main" id="{8437556B-4180-BC42-A9F1-C3813BF0993F}"/>
              </a:ext>
            </a:extLst>
          </p:cNvPr>
          <p:cNvSpPr>
            <a:spLocks noGrp="1"/>
          </p:cNvSpPr>
          <p:nvPr>
            <p:ph type="title"/>
          </p:nvPr>
        </p:nvSpPr>
        <p:spPr/>
        <p:txBody>
          <a:bodyPr/>
          <a:lstStyle/>
          <a:p>
            <a:r>
              <a:rPr lang="en-US" dirty="0"/>
              <a:t>Post Covid education: What do we want?</a:t>
            </a:r>
          </a:p>
        </p:txBody>
      </p:sp>
    </p:spTree>
    <p:extLst>
      <p:ext uri="{BB962C8B-B14F-4D97-AF65-F5344CB8AC3E}">
        <p14:creationId xmlns:p14="http://schemas.microsoft.com/office/powerpoint/2010/main" val="1461957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A3B0423-A65E-6542-A729-445FCDD627D9}"/>
              </a:ext>
            </a:extLst>
          </p:cNvPr>
          <p:cNvSpPr>
            <a:spLocks noGrp="1"/>
          </p:cNvSpPr>
          <p:nvPr>
            <p:ph type="title"/>
          </p:nvPr>
        </p:nvSpPr>
        <p:spPr/>
        <p:txBody>
          <a:bodyPr/>
          <a:lstStyle/>
          <a:p>
            <a:r>
              <a:rPr lang="en-US" dirty="0"/>
              <a:t>References</a:t>
            </a:r>
          </a:p>
        </p:txBody>
      </p:sp>
      <p:sp>
        <p:nvSpPr>
          <p:cNvPr id="8" name="Content Placeholder 7">
            <a:extLst>
              <a:ext uri="{FF2B5EF4-FFF2-40B4-BE49-F238E27FC236}">
                <a16:creationId xmlns:a16="http://schemas.microsoft.com/office/drawing/2014/main" id="{DD1386BB-82CE-1F4C-821F-FF834000216F}"/>
              </a:ext>
            </a:extLst>
          </p:cNvPr>
          <p:cNvSpPr>
            <a:spLocks noGrp="1"/>
          </p:cNvSpPr>
          <p:nvPr>
            <p:ph idx="1"/>
          </p:nvPr>
        </p:nvSpPr>
        <p:spPr>
          <a:xfrm>
            <a:off x="457200" y="980728"/>
            <a:ext cx="8229600" cy="5112568"/>
          </a:xfrm>
        </p:spPr>
        <p:txBody>
          <a:bodyPr/>
          <a:lstStyle/>
          <a:p>
            <a:r>
              <a:rPr lang="en-AU" sz="1800" dirty="0"/>
              <a:t>Brown, Wendy. 2020. “ ‘A Worldwide Mutual Pact’: An Interview with Wendy Brown.” Drift, no. 1 (June 24). </a:t>
            </a:r>
          </a:p>
          <a:p>
            <a:r>
              <a:rPr lang="en-AU" sz="1800" dirty="0"/>
              <a:t>Latour, B., &amp; </a:t>
            </a:r>
            <a:r>
              <a:rPr lang="en-AU" sz="1800" dirty="0" err="1"/>
              <a:t>Muecke</a:t>
            </a:r>
            <a:r>
              <a:rPr lang="en-AU" sz="1800" dirty="0"/>
              <a:t>, S. (2021). Protective Measures: An Exercise. </a:t>
            </a:r>
            <a:r>
              <a:rPr lang="en-AU" sz="1800" i="1" dirty="0"/>
              <a:t>Cultural Politics</a:t>
            </a:r>
            <a:r>
              <a:rPr lang="en-AU" sz="1800" dirty="0"/>
              <a:t>, </a:t>
            </a:r>
            <a:r>
              <a:rPr lang="en-AU" sz="1800" i="1" dirty="0"/>
              <a:t>17</a:t>
            </a:r>
            <a:r>
              <a:rPr lang="en-AU" sz="1800" dirty="0"/>
              <a:t>(1), 11-16.</a:t>
            </a:r>
          </a:p>
          <a:p>
            <a:r>
              <a:rPr lang="en-AU" sz="1800" dirty="0"/>
              <a:t>Lamb, S., Jackson, J., </a:t>
            </a:r>
            <a:r>
              <a:rPr lang="en-AU" sz="1800" dirty="0" err="1"/>
              <a:t>Walstab</a:t>
            </a:r>
            <a:r>
              <a:rPr lang="en-AU" sz="1800" dirty="0"/>
              <a:t>, A., &amp; </a:t>
            </a:r>
            <a:r>
              <a:rPr lang="en-AU" sz="1800" dirty="0" err="1"/>
              <a:t>Huo</a:t>
            </a:r>
            <a:r>
              <a:rPr lang="en-AU" sz="1800" dirty="0"/>
              <a:t> </a:t>
            </a:r>
            <a:r>
              <a:rPr lang="en-AU" sz="1800" dirty="0" err="1"/>
              <a:t>Shuyan</a:t>
            </a:r>
            <a:r>
              <a:rPr lang="en-AU" sz="1800" dirty="0"/>
              <a:t>. (2015). </a:t>
            </a:r>
            <a:r>
              <a:rPr lang="en-AU" sz="1800" i="1" dirty="0"/>
              <a:t>Educational opportunity in Australia 2015: who succeeds and who misses out</a:t>
            </a:r>
            <a:r>
              <a:rPr lang="en-AU" sz="1800" dirty="0"/>
              <a:t>, Centre for International Research on Education Systems, Victoria University, for the Mitchell Institute, Melbourne: Mitchell Institute. </a:t>
            </a:r>
          </a:p>
          <a:p>
            <a:r>
              <a:rPr lang="en-AU" sz="1800" dirty="0"/>
              <a:t>McDaid et al. (2020). </a:t>
            </a:r>
            <a:r>
              <a:rPr lang="en-AU" sz="1800" i="1" dirty="0"/>
              <a:t>Learning through COVID-19: Pillar 1 Report: Who are the students most at risk of falling behind in their learning? ISSR</a:t>
            </a:r>
          </a:p>
          <a:p>
            <a:r>
              <a:rPr lang="en-AU" sz="1800" i="1" dirty="0"/>
              <a:t>McDaid et al, (2021) </a:t>
            </a:r>
            <a:r>
              <a:rPr lang="en-AU" sz="1800" dirty="0"/>
              <a:t>Pillar 2 Report: What do children, young people and families say about needs, and impact of COVID-19?  ISSR</a:t>
            </a:r>
          </a:p>
          <a:p>
            <a:r>
              <a:rPr lang="en-AU" sz="1800" dirty="0"/>
              <a:t>Seymour, K., </a:t>
            </a:r>
            <a:r>
              <a:rPr lang="en-AU" sz="1800" dirty="0" err="1"/>
              <a:t>Skattebol</a:t>
            </a:r>
            <a:r>
              <a:rPr lang="en-AU" sz="1800" dirty="0"/>
              <a:t>, J., &amp; </a:t>
            </a:r>
            <a:r>
              <a:rPr lang="en-AU" sz="1800" dirty="0" err="1"/>
              <a:t>Pook</a:t>
            </a:r>
            <a:r>
              <a:rPr lang="en-AU" sz="1800" dirty="0"/>
              <a:t>, B. (2020). </a:t>
            </a:r>
            <a:r>
              <a:rPr lang="en-AU" sz="1800" i="1" dirty="0"/>
              <a:t>Compounding education disengagement: COVID-19 lockdown, the digital divide and wrap-around services. </a:t>
            </a:r>
            <a:r>
              <a:rPr lang="en-AU" sz="1800" dirty="0"/>
              <a:t>Journal of Children’s Services</a:t>
            </a:r>
          </a:p>
          <a:p>
            <a:r>
              <a:rPr lang="en-AU" sz="1800" dirty="0"/>
              <a:t>Smith Family. (2020). </a:t>
            </a:r>
            <a:r>
              <a:rPr lang="en-AU" sz="1800" i="1" dirty="0"/>
              <a:t>COVID-19 Insights Snapshot: The challenges of surviving COVID-19 in Australia’s hardest hit communities</a:t>
            </a:r>
            <a:r>
              <a:rPr lang="en-AU" sz="1800" dirty="0"/>
              <a:t>. </a:t>
            </a:r>
            <a:endParaRPr lang="en-US" sz="1800" dirty="0"/>
          </a:p>
        </p:txBody>
      </p:sp>
    </p:spTree>
    <p:extLst>
      <p:ext uri="{BB962C8B-B14F-4D97-AF65-F5344CB8AC3E}">
        <p14:creationId xmlns:p14="http://schemas.microsoft.com/office/powerpoint/2010/main" val="33028501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1"/>
  <p:tag name="PARTLISTDEFAULT" val="1"/>
  <p:tag name="INCORRECTPOINTVALUE" val="0"/>
  <p:tag name="AUTOADJUSTPARTRANGE" val="True"/>
  <p:tag name="FIBNUMRESULTS" val="5"/>
  <p:tag name="PRRESPONSE2" val="9"/>
  <p:tag name="PRRESPONSE6" val="5"/>
  <p:tag name="PRRESPONSE10" val="1"/>
  <p:tag name="POWERPOINTVERSION" val="14.0"/>
  <p:tag name="CSVFORMAT" val="0"/>
  <p:tag name="RESPCOUNTERFORMAT" val="0"/>
  <p:tag name="ALLOWDUPLICATES" val="False"/>
  <p:tag name="REVIEWONLY" val="False"/>
  <p:tag name="RACEANIMATIONSPEED" val="3"/>
  <p:tag name="BUBBLENAMEVISIBLE" val="True"/>
  <p:tag name="CUSTOMGRIDBACKCOLOR" val="-2830136"/>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MULTIRESPDIVISOR" val="1"/>
  <p:tag name="SAVECSVWITHSESSION" val="True"/>
  <p:tag name="DISPLAYNAME" val="True"/>
  <p:tag name="PRRESPONSE7" val="4"/>
  <p:tag name="POLLINGCYCLE" val="2"/>
  <p:tag name="STDCHART" val="1"/>
  <p:tag name="RESPTABLESTYLE" val="-1"/>
  <p:tag name="CUSTOMCELLBACKCOLOR1" val="-657956"/>
  <p:tag name="PRRESPONSE4" val="7"/>
  <p:tag name="ADVANCEDSETTINGSVIEW" val="False"/>
  <p:tag name="DELIMITERS" val="3.1"/>
</p:tagLst>
</file>

<file path=ppt/theme/theme1.xml><?xml version="1.0" encoding="utf-8"?>
<a:theme xmlns:a="http://schemas.openxmlformats.org/drawingml/2006/main" name="Powerpoint_sommet[1]">
  <a:themeElements>
    <a:clrScheme name="Custom 1">
      <a:dk1>
        <a:srgbClr val="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NSW">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kumimoji="0" sz="1150" b="1" i="0" u="none" strike="noStrike" kern="1200" cap="none" spc="0" normalizeH="0" baseline="0" noProof="0" dirty="0" smtClean="0">
            <a:ln>
              <a:noFill/>
            </a:ln>
            <a:solidFill>
              <a:schemeClr val="tx1"/>
            </a:solidFill>
            <a:effectLst/>
            <a:uLnTx/>
            <a:uFillTx/>
            <a:latin typeface="Sommet bold"/>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Powerpoint_sommet[1].potx</Template>
  <TotalTime>24910</TotalTime>
  <Words>1812</Words>
  <Application>Microsoft Office PowerPoint</Application>
  <PresentationFormat>On-screen Show (4:3)</PresentationFormat>
  <Paragraphs>178</Paragraphs>
  <Slides>16</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Calibri</vt:lpstr>
      <vt:lpstr>Courier New</vt:lpstr>
      <vt:lpstr>Helvetica</vt:lpstr>
      <vt:lpstr>Microsoft Sans Serif</vt:lpstr>
      <vt:lpstr>Sommet</vt:lpstr>
      <vt:lpstr>Sommet bold</vt:lpstr>
      <vt:lpstr>Sommet bold</vt:lpstr>
      <vt:lpstr>Wingdings</vt:lpstr>
      <vt:lpstr>Powerpoint_sommet[1]</vt:lpstr>
      <vt:lpstr>COVID-19 and its effects on children &amp; young people</vt:lpstr>
      <vt:lpstr>Covid-19 – a pause for breath</vt:lpstr>
      <vt:lpstr>Ecological model for understanding children’s development and learning are widely accepted</vt:lpstr>
      <vt:lpstr>Ecological models in Covid times</vt:lpstr>
      <vt:lpstr>Factors associated with risk of educational disadvantage</vt:lpstr>
      <vt:lpstr>New normal of microbiological threat: Lock downs</vt:lpstr>
      <vt:lpstr>Covid-19, lock downs on children in low SES circumstances</vt:lpstr>
      <vt:lpstr>The ecological system was missing its middle rings</vt:lpstr>
      <vt:lpstr>Learning through Covid-19 study – ISSR. </vt:lpstr>
      <vt:lpstr>Learning through Covid Study</vt:lpstr>
      <vt:lpstr>Experiences of Covid changes</vt:lpstr>
      <vt:lpstr>Going back to school</vt:lpstr>
      <vt:lpstr>School/child and school/family connectedness in low ses contexts</vt:lpstr>
      <vt:lpstr>PowerPoint Presentation</vt:lpstr>
      <vt:lpstr>Post Covid education: What do we want?</vt:lpstr>
      <vt:lpstr>References</vt:lpstr>
    </vt:vector>
  </TitlesOfParts>
  <Company>UNSW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Kristen Butcher</dc:creator>
  <cp:lastModifiedBy>Margaret Vickers</cp:lastModifiedBy>
  <cp:revision>353</cp:revision>
  <cp:lastPrinted>2015-07-27T07:28:30Z</cp:lastPrinted>
  <dcterms:created xsi:type="dcterms:W3CDTF">2012-07-31T23:02:25Z</dcterms:created>
  <dcterms:modified xsi:type="dcterms:W3CDTF">2021-06-11T00:03:02Z</dcterms:modified>
</cp:coreProperties>
</file>