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79" r:id="rId4"/>
    <p:sldId id="278" r:id="rId5"/>
    <p:sldId id="285" r:id="rId6"/>
    <p:sldId id="264" r:id="rId7"/>
    <p:sldId id="280" r:id="rId8"/>
    <p:sldId id="258" r:id="rId9"/>
    <p:sldId id="281" r:id="rId10"/>
    <p:sldId id="282" r:id="rId11"/>
    <p:sldId id="287" r:id="rId12"/>
    <p:sldId id="283" r:id="rId13"/>
    <p:sldId id="288" r:id="rId14"/>
    <p:sldId id="265" r:id="rId15"/>
    <p:sldId id="272" r:id="rId16"/>
    <p:sldId id="273" r:id="rId17"/>
    <p:sldId id="276" r:id="rId18"/>
    <p:sldId id="275" r:id="rId19"/>
    <p:sldId id="277" r:id="rId20"/>
    <p:sldId id="274" r:id="rId21"/>
    <p:sldId id="286" r:id="rId22"/>
    <p:sldId id="26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F2E24-A8DF-4593-B301-B69C9BCB9B0B}" v="14" dt="2026-05-10T23:40:10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998" autoAdjust="0"/>
  </p:normalViewPr>
  <p:slideViewPr>
    <p:cSldViewPr snapToGrid="0">
      <p:cViewPr varScale="1">
        <p:scale>
          <a:sx n="87" d="100"/>
          <a:sy n="87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7756E-43FA-4123-894A-27D7CC924ADC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FE08A-F262-4D4C-BA41-70ADBC8449C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615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6005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2159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560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E7025-6F7C-1BF0-81D6-F148C4C1D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D0251-F998-2B88-3385-7AA3EEA53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D45A6-AB85-9088-7CE7-D3FC39199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DDBC9-EEE3-5B66-1A24-221134966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043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FB97D-0600-D389-D085-4E1384D65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D79C5-9EEA-0470-F8B0-3810C4233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486A6-DA21-E851-C671-62E9EDB31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CD5F0-C0A6-8290-3B9E-15086845C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0643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52BC6-6532-301F-3F91-8866AA2C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07680-CDBE-8EF5-EEE6-0508200E3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8785A2-C283-D2F5-B5F3-96E78829C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5163D-4C52-A19C-27DC-E741712BA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9136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236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322AF-D549-32BF-78F3-61528811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CF659-90E1-5C31-D081-1F0968261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197CE-B824-D1C5-CBF8-623EF37D4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54E08-05C4-E275-5269-679F43946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6352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2F717-107D-2C4E-7FBA-1E3B81E8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B7A84-520D-D87C-3DBC-653A0BB95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9602CB-EB89-5C4A-FEC4-616A70ECC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CEC24-D098-D6ED-EBAE-3C4E54736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330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9393-1AC6-1DDB-5BF3-92A1AD8E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02E5A-4931-04B1-1615-73B658975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D8F13-C661-006F-A44D-8B0C2F166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EA3BD-8688-5792-8887-A62AEF640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0609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1CE48-7CE5-FE3F-CE3A-4BC60C97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B4F7C-3AC6-A450-0436-31D0C8BDB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F38F1-4147-B4E3-2414-F6EE6EF39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55480-E4CA-25E3-0D91-EBB6E0205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2423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E2B71-E739-7196-9BFE-77E0691F9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5D5223-0138-3257-458A-C78E7EECF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5A66A-3729-7344-9434-7DFDB6803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49FD2-1485-2DD0-38ED-E14029E8E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5278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253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0A49-7967-DF12-71B3-3428E0F6D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87C068-273A-A624-D3A5-F693AE17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023AF1-20F0-65CA-7262-D91E9E707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F1727-1461-ADFC-B0A5-E34C52D73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716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1704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73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9416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8BAE6-3469-217C-9CDE-BDDDC04E6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82CBC-6FAC-4E22-F987-A2BA69162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C1BA5-0D0F-9D96-C838-B44AE69C6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0C31E-8E9B-622E-99C6-5C2D4CEC7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3617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FE08A-F262-4D4C-BA41-70ADBC8449C9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993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B053D-BC40-7C7E-DA66-84FCF8F3D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1DEAE-52AA-C209-0CD1-A6E11DAD0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0418C-074D-7FD2-755F-D6777D7BB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BB77C-E0E8-9E3F-5ACD-0651042B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8DEB9-4FC8-FD7F-F742-2C7B44D85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151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90BB4-D84C-757D-BC91-A8ECAF771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D519F-FDBE-DF46-F5BD-0660FA77D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B3D86-4333-15EB-24B3-3686E829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D7BE6-15D3-5A22-86F3-CFB3D3C1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36965-7DB6-47BD-B10B-1BF2BA6E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367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BF6D-38DE-2C13-BCCA-438E47968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77F43-B759-69FB-4EEF-DC2999D41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115E8-2FD9-A15E-EF0F-35F1CB3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DFD48-01F6-8B83-5A66-7C6967C4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DCB8C-7F8E-7DCF-A217-F9F79595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30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EE76-1066-E8A9-3591-2089554C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BE62-6583-BDD6-5BFF-BEFE0C327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4AB42-1580-A739-EC13-FCC0B33BD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41AE4-E1FB-C93B-1430-7936009D4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DB2DE-42E2-C5EB-DA23-050BAEF1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2B8AC-D8A2-620C-0EB4-9D637706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275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A086B-34D5-D999-4526-9558BCBD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A79CF-6E6E-A375-D37C-32EC2FCDD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8B59B-AED7-B0A1-721B-C507AF0DA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3DD54-4BD4-94F6-7E24-945040D32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80E4-18CE-CA7D-35F6-069AE6FEB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32A398-6FA7-0B04-465D-0F53F3EE9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60EEF6-6E0E-A653-93DB-810523B3A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53D0EC-42E4-58AF-963E-E307D850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3625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9E8B-15C6-BD8D-438A-901298016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88AC1-8A6C-09FF-7CB4-0DFA584DF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CC3EFE-CF9A-47E6-2F39-B0F2ECD1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10EDD-22E2-CB67-AECC-B1F04C1E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612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9BBEA9-A2BE-25CC-0ADD-9B5F3062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227C5C-5865-4DF2-2979-4A7EE620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B68C8-B612-3FC4-3291-E108A383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357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6803-77CE-6B4E-1EBE-7299C000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31CF7-9557-C228-5FA1-C3401F968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F466B-B399-9A63-46E3-59091E44B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B3952-A520-5A0E-73F0-8541FA24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3A114-981E-AA5A-CE35-4160E6DF8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97778-A0FA-5BBF-6519-8A7CFF94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534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41DD-9C50-EF57-213B-B48CC49C4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EAB18A-AA51-A6EF-1E39-9AFE182C7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948BA-BB07-4F8F-4B36-3774C08FF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78D84-96FF-8D0F-D7F6-AC57AD60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62F0C-3A6E-297A-3DFF-E42CB4F8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F2D86-4E22-429F-1F43-D3B06FAEC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416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48FF-E980-CC87-FB85-38AF3F2C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3BB51-8BD0-B5B9-7783-CBBA56C96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E1629-0D93-0B71-E8D5-CD0EDC852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C7C28-2CA6-590F-1074-E3DDA946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B2F87-6190-FB3F-247C-BD334E9A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0576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FDEB75-F548-1F59-1EA7-7993C0B1B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3B807-2663-7415-F217-AB8BAA210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0028C-A995-FA17-2F25-8B9F1A63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820E8-121E-E3C2-9D21-780262800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B765F-8D25-C7BA-BF14-2EDFB162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425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69DCC6-D2E8-6C4B-6EDE-2FA5CA429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09DCA-B66F-7D5F-3009-8647E8453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DDBAA-6330-6701-051D-AEF3BB303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F6CFBE-6A07-4CF6-8750-D88D83763D72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D61FA-D6CE-AFCD-C7ED-A432A2AC0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24311-CBEE-9707-28C5-0F538FF0A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053684-D0A1-45E1-82B7-14A7BCAFBE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277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ancecareplanning.org.a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CD2Rk_s3KO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www.health.nsw.gov.au/voluntary-assisted-dying/Publications/annual-report-2024-2025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alth.nsw.gov.au/voluntary-assisted-dying/Pages/eligibility.aspx" TargetMode="External"/><Relationship Id="rId5" Type="http://schemas.openxmlformats.org/officeDocument/2006/relationships/hyperlink" Target="https://www.dwdnsw.org.au/nsw-vad-legislation" TargetMode="External"/><Relationship Id="rId4" Type="http://schemas.openxmlformats.org/officeDocument/2006/relationships/hyperlink" Target="https://www.gogentleaustralia.org.au/" TargetMode="External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AAF5E-CC56-0AC8-981C-BAA976BC8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en-AU" sz="5400" dirty="0">
                <a:solidFill>
                  <a:schemeClr val="accent6">
                    <a:lumMod val="50000"/>
                  </a:schemeClr>
                </a:solidFill>
              </a:rPr>
              <a:t>End of life choices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A1BF6D-FF43-9896-9F24-6576C1AE26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8" r="31847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1BF4C2-90A3-A09E-5F3F-81F1FA642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49" y="4630582"/>
            <a:ext cx="3559303" cy="22274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01F78B-55B1-C18E-D443-84FF5F63D358}"/>
              </a:ext>
            </a:extLst>
          </p:cNvPr>
          <p:cNvSpPr txBox="1"/>
          <p:nvPr/>
        </p:nvSpPr>
        <p:spPr>
          <a:xfrm>
            <a:off x="5297762" y="5744291"/>
            <a:ext cx="2252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Dr Margot Woods.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General Practitioner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A808CF-891E-9F42-290F-E852F2E79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395111"/>
            <a:ext cx="12192000" cy="58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2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3CEEB-E439-872B-ADC8-E817D0B20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6367" y="2469092"/>
            <a:ext cx="6905977" cy="35365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Advance Care Directive (ACD)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Palliative care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Voluntary Assisted Dying (VAD)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sz="3600" b="1" dirty="0"/>
            </a:br>
            <a:endParaRPr lang="en-AU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FC75B-67D1-9E6D-9318-FAC136FA7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8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63BD-DCCD-916D-AACA-B7FE546B3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45" y="273755"/>
            <a:ext cx="7275011" cy="644313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5100" b="1" dirty="0">
                <a:solidFill>
                  <a:schemeClr val="accent6">
                    <a:lumMod val="50000"/>
                  </a:schemeClr>
                </a:solidFill>
              </a:rPr>
              <a:t>Advance care planning </a:t>
            </a:r>
          </a:p>
          <a:p>
            <a:r>
              <a:rPr lang="en-US" sz="4100" dirty="0">
                <a:solidFill>
                  <a:srgbClr val="598B45"/>
                </a:solidFill>
              </a:rPr>
              <a:t>is a way to think about and record your health care preferences</a:t>
            </a:r>
          </a:p>
          <a:p>
            <a:endParaRPr lang="en-US" sz="4100" dirty="0">
              <a:solidFill>
                <a:srgbClr val="598B45"/>
              </a:solidFill>
            </a:endParaRPr>
          </a:p>
          <a:p>
            <a:r>
              <a:rPr lang="en-US" sz="4100" dirty="0">
                <a:solidFill>
                  <a:srgbClr val="598B45"/>
                </a:solidFill>
              </a:rPr>
              <a:t>comes into effect </a:t>
            </a:r>
            <a:r>
              <a:rPr lang="en-US" sz="4100" b="1" dirty="0">
                <a:solidFill>
                  <a:schemeClr val="accent6">
                    <a:lumMod val="75000"/>
                  </a:schemeClr>
                </a:solidFill>
              </a:rPr>
              <a:t>if you can't make decisions </a:t>
            </a:r>
            <a:r>
              <a:rPr lang="en-US" sz="4100" dirty="0">
                <a:solidFill>
                  <a:srgbClr val="598B45"/>
                </a:solidFill>
              </a:rPr>
              <a:t>for yourself</a:t>
            </a:r>
          </a:p>
          <a:p>
            <a:endParaRPr lang="en-US" sz="4100" dirty="0">
              <a:solidFill>
                <a:srgbClr val="598B45"/>
              </a:solidFill>
            </a:endParaRPr>
          </a:p>
          <a:p>
            <a:r>
              <a:rPr lang="en-US" sz="4100" dirty="0">
                <a:solidFill>
                  <a:srgbClr val="598B45"/>
                </a:solidFill>
              </a:rPr>
              <a:t>nominates a person responsible </a:t>
            </a:r>
          </a:p>
          <a:p>
            <a:endParaRPr lang="en-US" sz="4100" dirty="0">
              <a:solidFill>
                <a:srgbClr val="598B45"/>
              </a:solidFill>
            </a:endParaRPr>
          </a:p>
          <a:p>
            <a:r>
              <a:rPr lang="en-US" sz="4100" dirty="0">
                <a:solidFill>
                  <a:srgbClr val="598B45"/>
                </a:solidFill>
              </a:rPr>
              <a:t>is legally binding</a:t>
            </a:r>
          </a:p>
          <a:p>
            <a:endParaRPr lang="en-US" sz="4100" dirty="0">
              <a:solidFill>
                <a:srgbClr val="598B45"/>
              </a:solidFill>
            </a:endParaRPr>
          </a:p>
          <a:p>
            <a:r>
              <a:rPr lang="en-US" sz="4100" dirty="0">
                <a:solidFill>
                  <a:srgbClr val="598B45"/>
                </a:solidFill>
              </a:rPr>
              <a:t>can be done formally or informally</a:t>
            </a:r>
          </a:p>
          <a:p>
            <a:endParaRPr lang="en-US" sz="4100" dirty="0">
              <a:solidFill>
                <a:srgbClr val="598B45"/>
              </a:solidFill>
            </a:endParaRPr>
          </a:p>
          <a:p>
            <a:r>
              <a:rPr lang="en-US" sz="4100" b="1" dirty="0">
                <a:solidFill>
                  <a:srgbClr val="598B45"/>
                </a:solidFill>
              </a:rPr>
              <a:t>NOT</a:t>
            </a:r>
            <a:r>
              <a:rPr lang="en-US" sz="4100" dirty="0">
                <a:solidFill>
                  <a:srgbClr val="598B45"/>
                </a:solidFill>
              </a:rPr>
              <a:t> part of VAD</a:t>
            </a:r>
          </a:p>
          <a:p>
            <a:pPr marL="0" indent="0">
              <a:buNone/>
            </a:pPr>
            <a:endParaRPr lang="en-US" dirty="0">
              <a:solidFill>
                <a:srgbClr val="598B45"/>
              </a:solidFill>
            </a:endParaRPr>
          </a:p>
          <a:p>
            <a:pPr marL="0" indent="0">
              <a:buNone/>
            </a:pPr>
            <a:r>
              <a:rPr lang="en-AU" sz="1800" dirty="0">
                <a:hlinkClick r:id="rId3"/>
              </a:rPr>
              <a:t>Advance Care Planning Australia</a:t>
            </a:r>
            <a:endParaRPr lang="en-AU" sz="1800" dirty="0"/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“A document that speaks in the silence”: Paul and Heather’s story of planning ahead</a:t>
            </a:r>
            <a:endParaRPr lang="en-AU" sz="1800" dirty="0">
              <a:solidFill>
                <a:srgbClr val="598B4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32D9E-3EC9-85A7-1944-2800F1DEC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9A9E6B-B314-54CA-E5F0-19A7DE4DC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7894" y="5027802"/>
            <a:ext cx="1274462" cy="1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6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A8A0-DDB3-EEE8-24EB-842FC257B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7F070-6633-F3E1-FFC6-C467247A5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45" y="959556"/>
            <a:ext cx="7275011" cy="55705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What is palliative care?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Palliative care is person and family-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centred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treatment,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care and support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 people living with a life-limiting illness. 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life-limiting illness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is an active, progressive, or advanced disease, that has little or no prospect of cure and that you’re likely to die from at some point in the future. 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Works in parallel with VAD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8B18F4-0DD9-01AA-0E2E-A8782DA6D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57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22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D9D35-A8E7-5526-7857-0D242031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0D8242-FBA1-2C5E-1F47-26ABE5DA3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4192" y="2093975"/>
            <a:ext cx="10515600" cy="35027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FA45B6-AB2F-A6CC-4C88-7986B9135947}"/>
              </a:ext>
            </a:extLst>
          </p:cNvPr>
          <p:cNvSpPr txBox="1"/>
          <p:nvPr/>
        </p:nvSpPr>
        <p:spPr>
          <a:xfrm>
            <a:off x="3849624" y="722376"/>
            <a:ext cx="66379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3600" b="1" dirty="0">
                <a:solidFill>
                  <a:srgbClr val="598B45"/>
                </a:solidFill>
              </a:rPr>
              <a:t>Voluntary Assisted Dying (VAD)</a:t>
            </a:r>
          </a:p>
          <a:p>
            <a:pPr algn="ctr"/>
            <a:r>
              <a:rPr lang="en-AU" sz="3600" b="1" dirty="0">
                <a:solidFill>
                  <a:srgbClr val="598B45"/>
                </a:solidFill>
              </a:rPr>
              <a:t>in NSW</a:t>
            </a:r>
          </a:p>
        </p:txBody>
      </p:sp>
    </p:spTree>
    <p:extLst>
      <p:ext uri="{BB962C8B-B14F-4D97-AF65-F5344CB8AC3E}">
        <p14:creationId xmlns:p14="http://schemas.microsoft.com/office/powerpoint/2010/main" val="205565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86A109-0226-BC97-A235-EF847FF7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0B19AB1-8495-321E-A548-B8C484C3A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6BB1DD-3E85-9842-F767-F37616D0297B}"/>
              </a:ext>
            </a:extLst>
          </p:cNvPr>
          <p:cNvSpPr txBox="1"/>
          <p:nvPr/>
        </p:nvSpPr>
        <p:spPr>
          <a:xfrm>
            <a:off x="3126595" y="2414223"/>
            <a:ext cx="90023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Eligibility criteria 1</a:t>
            </a:r>
          </a:p>
          <a:p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sz="3600" dirty="0">
                <a:solidFill>
                  <a:srgbClr val="598B45"/>
                </a:solidFill>
              </a:rPr>
              <a:t>•	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Adult</a:t>
            </a:r>
          </a:p>
          <a:p>
            <a:pPr lvl="1"/>
            <a:r>
              <a:rPr lang="en-US" sz="3600" dirty="0">
                <a:solidFill>
                  <a:srgbClr val="598B45"/>
                </a:solidFill>
              </a:rPr>
              <a:t>•	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Australian</a:t>
            </a:r>
            <a:r>
              <a:rPr lang="en-US" sz="3600" dirty="0">
                <a:solidFill>
                  <a:srgbClr val="598B45"/>
                </a:solidFill>
              </a:rPr>
              <a:t> citizen, permanent resident, or resident for 3 yrs</a:t>
            </a:r>
          </a:p>
          <a:p>
            <a:pPr lvl="1"/>
            <a:r>
              <a:rPr lang="en-US" sz="3600" dirty="0">
                <a:solidFill>
                  <a:srgbClr val="598B45"/>
                </a:solidFill>
              </a:rPr>
              <a:t>•	Living in 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NSW</a:t>
            </a:r>
            <a:r>
              <a:rPr lang="en-US" sz="3600" dirty="0">
                <a:solidFill>
                  <a:srgbClr val="598B45"/>
                </a:solidFill>
              </a:rPr>
              <a:t> for at least 12 months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2C89BC-0722-E8A8-1EBE-0F269389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1" y="75909"/>
            <a:ext cx="3066554" cy="678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25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FECEC-FAE3-8C0F-5AEA-5D82AE0CA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4E823A-00C6-B282-C11C-262AA30008C7}"/>
              </a:ext>
            </a:extLst>
          </p:cNvPr>
          <p:cNvSpPr txBox="1"/>
          <p:nvPr/>
        </p:nvSpPr>
        <p:spPr>
          <a:xfrm>
            <a:off x="3066554" y="1195023"/>
            <a:ext cx="900231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Eligibility criteria 2</a:t>
            </a:r>
          </a:p>
          <a:p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Disease, illness or medical condition </a:t>
            </a:r>
            <a:r>
              <a:rPr lang="en-US" sz="3200" dirty="0">
                <a:solidFill>
                  <a:srgbClr val="598B45"/>
                </a:solidFill>
              </a:rPr>
              <a:t>that:</a:t>
            </a:r>
          </a:p>
          <a:p>
            <a:endParaRPr lang="en-US" sz="3200" dirty="0">
              <a:solidFill>
                <a:srgbClr val="598B45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8B45"/>
                </a:solidFill>
              </a:rPr>
              <a:t>is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advanced and progressive </a:t>
            </a:r>
            <a:r>
              <a:rPr lang="en-US" sz="3200" dirty="0">
                <a:solidFill>
                  <a:srgbClr val="598B45"/>
                </a:solidFill>
              </a:rPr>
              <a:t>and will, on the balance of probabilities, cause a person’s death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within 6 months </a:t>
            </a:r>
            <a:r>
              <a:rPr lang="en-US" sz="3200" dirty="0">
                <a:solidFill>
                  <a:srgbClr val="598B45"/>
                </a:solidFill>
              </a:rPr>
              <a:t>(or 12 months for neurodegenerative diseases)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“Prognosis”.</a:t>
            </a:r>
          </a:p>
          <a:p>
            <a:endParaRPr lang="en-US" sz="3200" dirty="0">
              <a:solidFill>
                <a:srgbClr val="598B45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8B45"/>
                </a:solidFill>
              </a:rPr>
              <a:t>is causing the person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suffering</a:t>
            </a:r>
            <a:r>
              <a:rPr lang="en-US" sz="3200" dirty="0">
                <a:solidFill>
                  <a:srgbClr val="598B45"/>
                </a:solidFill>
              </a:rPr>
              <a:t> that cannot be relieved in a way they consider tolerable</a:t>
            </a:r>
          </a:p>
          <a:p>
            <a:pPr lvl="1"/>
            <a:endParaRPr lang="en-US" sz="2400" dirty="0">
              <a:solidFill>
                <a:srgbClr val="598B45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3D23C-0697-0916-9A4C-2A856A8D7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909"/>
            <a:ext cx="3066554" cy="678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0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9058D9-F147-3CC9-A5D6-C6803CE09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CA36B3A-493F-7661-1301-09EA69333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3698C6-6B4D-3950-4A01-0392E9741B2A}"/>
              </a:ext>
            </a:extLst>
          </p:cNvPr>
          <p:cNvSpPr txBox="1"/>
          <p:nvPr/>
        </p:nvSpPr>
        <p:spPr>
          <a:xfrm>
            <a:off x="2942376" y="1251468"/>
            <a:ext cx="900231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Eligibility criteria 3</a:t>
            </a:r>
          </a:p>
          <a:p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rgbClr val="598B45"/>
                </a:solidFill>
              </a:rPr>
              <a:t>•	Has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decision-making capacity </a:t>
            </a:r>
            <a:r>
              <a:rPr lang="en-US" sz="3200" dirty="0">
                <a:solidFill>
                  <a:srgbClr val="598B45"/>
                </a:solidFill>
              </a:rPr>
              <a:t>in relation to voluntary assisted dying</a:t>
            </a:r>
          </a:p>
          <a:p>
            <a:pPr lvl="1"/>
            <a:endParaRPr lang="en-US" sz="3200" dirty="0">
              <a:solidFill>
                <a:srgbClr val="598B45"/>
              </a:solidFill>
            </a:endParaRPr>
          </a:p>
          <a:p>
            <a:pPr lvl="1"/>
            <a:r>
              <a:rPr lang="en-US" sz="3200" dirty="0">
                <a:solidFill>
                  <a:srgbClr val="598B45"/>
                </a:solidFill>
              </a:rPr>
              <a:t>•	Acting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voluntarily</a:t>
            </a:r>
            <a:r>
              <a:rPr lang="en-US" sz="3200" dirty="0">
                <a:solidFill>
                  <a:srgbClr val="598B45"/>
                </a:solidFill>
              </a:rPr>
              <a:t> and not because of pressure or duress from another person</a:t>
            </a:r>
          </a:p>
          <a:p>
            <a:pPr lvl="1"/>
            <a:endParaRPr lang="en-US" sz="3200" dirty="0">
              <a:solidFill>
                <a:srgbClr val="598B45"/>
              </a:solidFill>
            </a:endParaRPr>
          </a:p>
          <a:p>
            <a:pPr lvl="1"/>
            <a:r>
              <a:rPr lang="en-US" sz="3200" dirty="0">
                <a:solidFill>
                  <a:srgbClr val="598B45"/>
                </a:solidFill>
              </a:rPr>
              <a:t>•	Have an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enduring request </a:t>
            </a:r>
            <a:r>
              <a:rPr lang="en-US" sz="3200" dirty="0">
                <a:solidFill>
                  <a:srgbClr val="598B45"/>
                </a:solidFill>
              </a:rPr>
              <a:t>for voluntary assisted dying.</a:t>
            </a:r>
          </a:p>
          <a:p>
            <a:pPr lvl="1"/>
            <a:endParaRPr lang="en-US" sz="2400" dirty="0">
              <a:solidFill>
                <a:srgbClr val="598B45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7B8E6E-A581-2AEC-E3DD-D16EF7521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909"/>
            <a:ext cx="3066554" cy="678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3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EB398-8848-F66B-8B56-ED0F75B50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7D64577-9A01-1D5A-3B75-11D2AD0AE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8A9145B-92B8-0266-D1DE-B5EE8D9F8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86869" y="165761"/>
            <a:ext cx="3303607" cy="67094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2F950A-ED8D-D3F1-EA55-FBB2FAE1422B}"/>
              </a:ext>
            </a:extLst>
          </p:cNvPr>
          <p:cNvSpPr txBox="1"/>
          <p:nvPr/>
        </p:nvSpPr>
        <p:spPr>
          <a:xfrm>
            <a:off x="406400" y="165761"/>
            <a:ext cx="8570780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 Making Capacity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patient has decision-making capacity in relation to VAD if the patient has the capacity to: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about a VAD decision, &amp;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information to the extent necessary to make a VAD decision, &amp;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the matters involved in a VAD decision, and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the effect of a VAD decision, &amp;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 up the factors referred to above for the purposes of making a VAD decision, and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communicate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VAD decision in some way</a:t>
            </a:r>
          </a:p>
        </p:txBody>
      </p:sp>
    </p:spTree>
    <p:extLst>
      <p:ext uri="{BB962C8B-B14F-4D97-AF65-F5344CB8AC3E}">
        <p14:creationId xmlns:p14="http://schemas.microsoft.com/office/powerpoint/2010/main" val="252817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6CD93-F890-694C-582B-CF13AC5C2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40989FD-9DB4-BD28-3094-DB84372A7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E3953C-BF71-37FA-D677-E2CF447D8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588"/>
            <a:ext cx="9211961" cy="473458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BBDE12-249D-42A2-E21A-13E2C76C1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886869" y="165761"/>
            <a:ext cx="3303607" cy="67094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2E9107-66C4-9C5A-F282-6BD22EC35694}"/>
              </a:ext>
            </a:extLst>
          </p:cNvPr>
          <p:cNvSpPr txBox="1"/>
          <p:nvPr/>
        </p:nvSpPr>
        <p:spPr>
          <a:xfrm>
            <a:off x="1738489" y="462844"/>
            <a:ext cx="5412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Steps in the VAD process</a:t>
            </a:r>
            <a:endParaRPr lang="en-A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98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4D6F9D-2F10-1C98-0D74-3B3089DB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4C4EB65-7A0B-AAA2-E314-E108F5D08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9B07319-9FEA-066E-D08C-0B7B4BC44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0" y="165761"/>
            <a:ext cx="3046476" cy="670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9FAE1D-B103-00E2-5FA1-225AADCE2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24" y="1771986"/>
            <a:ext cx="9164329" cy="27721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FEFE38-1CD7-7010-4863-EC2C462A3050}"/>
              </a:ext>
            </a:extLst>
          </p:cNvPr>
          <p:cNvSpPr txBox="1"/>
          <p:nvPr/>
        </p:nvSpPr>
        <p:spPr>
          <a:xfrm>
            <a:off x="1612735" y="5576711"/>
            <a:ext cx="623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Stop, pause or change your mind at any stage.</a:t>
            </a:r>
          </a:p>
        </p:txBody>
      </p:sp>
    </p:spTree>
    <p:extLst>
      <p:ext uri="{BB962C8B-B14F-4D97-AF65-F5344CB8AC3E}">
        <p14:creationId xmlns:p14="http://schemas.microsoft.com/office/powerpoint/2010/main" val="178254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B945D2-7C37-AEFB-D932-EE1267F9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49715B1-B6C1-AAA8-ECE6-48D7FF79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504A30-B62A-5A76-6B9C-42F778F26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0" y="165761"/>
            <a:ext cx="3046476" cy="67094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8AD8E5-203B-BB32-D715-1F40815289D9}"/>
              </a:ext>
            </a:extLst>
          </p:cNvPr>
          <p:cNvSpPr txBox="1"/>
          <p:nvPr/>
        </p:nvSpPr>
        <p:spPr>
          <a:xfrm>
            <a:off x="2253047" y="587022"/>
            <a:ext cx="532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Administration</a:t>
            </a:r>
            <a:r>
              <a:rPr lang="en-AU" sz="3600" b="1" dirty="0">
                <a:solidFill>
                  <a:schemeClr val="accent6">
                    <a:lumMod val="50000"/>
                  </a:schemeClr>
                </a:solidFill>
              </a:rPr>
              <a:t> Decision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E521B4-E266-F88F-63DC-380E65D0CFFD}"/>
              </a:ext>
            </a:extLst>
          </p:cNvPr>
          <p:cNvSpPr txBox="1"/>
          <p:nvPr/>
        </p:nvSpPr>
        <p:spPr>
          <a:xfrm>
            <a:off x="1130461" y="1463258"/>
            <a:ext cx="681192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>
                <a:solidFill>
                  <a:schemeClr val="accent6">
                    <a:lumMod val="50000"/>
                  </a:schemeClr>
                </a:solidFill>
              </a:rPr>
              <a:t>Self administration</a:t>
            </a:r>
            <a:endParaRPr lang="en-AU" sz="32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Self- delivered to person to store at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Contact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Can take whenever they choose</a:t>
            </a:r>
          </a:p>
          <a:p>
            <a:endParaRPr lang="en-AU" sz="28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AA829B-5119-BDF5-49DF-66E11951F481}"/>
              </a:ext>
            </a:extLst>
          </p:cNvPr>
          <p:cNvSpPr txBox="1"/>
          <p:nvPr/>
        </p:nvSpPr>
        <p:spPr>
          <a:xfrm>
            <a:off x="1130461" y="3931876"/>
            <a:ext cx="8258158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>
                <a:solidFill>
                  <a:schemeClr val="accent6">
                    <a:lumMod val="50000"/>
                  </a:schemeClr>
                </a:solidFill>
              </a:rPr>
              <a:t>Practitioner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Intravenous or 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Delivered to practitioner from state pharmacy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accent6">
                    <a:lumMod val="75000"/>
                  </a:schemeClr>
                </a:solidFill>
              </a:rPr>
              <a:t>Person chooses the date -48 - 72 hours to organise</a:t>
            </a:r>
          </a:p>
          <a:p>
            <a:endParaRPr lang="en-A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6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03EFFF-C9E3-1065-C4A3-8A8F36C8F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20E938-4983-1142-A142-BE134895181E}"/>
              </a:ext>
            </a:extLst>
          </p:cNvPr>
          <p:cNvSpPr txBox="1"/>
          <p:nvPr/>
        </p:nvSpPr>
        <p:spPr>
          <a:xfrm>
            <a:off x="6186619" y="547815"/>
            <a:ext cx="5178960" cy="1680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612355-0A2E-D51C-32FD-0E18E838C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529" y="1270457"/>
            <a:ext cx="4340520" cy="37111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46BB6F-3991-6EB6-4A1A-37E60D4F6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952" y="1123702"/>
            <a:ext cx="4512032" cy="37111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139A26-3616-D860-2155-B7A5D82EB2A5}"/>
              </a:ext>
            </a:extLst>
          </p:cNvPr>
          <p:cNvSpPr txBox="1"/>
          <p:nvPr/>
        </p:nvSpPr>
        <p:spPr>
          <a:xfrm>
            <a:off x="7518399" y="5809904"/>
            <a:ext cx="3092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annual-report-2024-2025.pdf</a:t>
            </a:r>
            <a:endParaRPr lang="en-US" dirty="0"/>
          </a:p>
          <a:p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17A99-60AB-C35D-480A-294D1BA53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049" y="5045274"/>
            <a:ext cx="1515942" cy="145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79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3AC760-B993-B244-F58F-2FE8FA2F9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085" y="152400"/>
            <a:ext cx="3063915" cy="670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FB4B13-4E8C-B87B-8C2D-A37A777C8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310" y="933450"/>
            <a:ext cx="9519451" cy="47376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F44E55-AAF3-6DD2-CD79-A1BF191F2ADC}"/>
              </a:ext>
            </a:extLst>
          </p:cNvPr>
          <p:cNvSpPr txBox="1"/>
          <p:nvPr/>
        </p:nvSpPr>
        <p:spPr>
          <a:xfrm>
            <a:off x="3243696" y="6055302"/>
            <a:ext cx="3063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1.7% of total deaths in NSW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34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45B6-D684-8C43-CE04-6449C3E6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5D13EF-F0E3-9F0C-6777-E33380AB8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085" y="152400"/>
            <a:ext cx="3063915" cy="6705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4D97D3-881C-8947-1618-2910761E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84" y="1848909"/>
            <a:ext cx="8524490" cy="364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8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4114-158E-3366-56E9-14EEE5F59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B9A509-C166-60AD-D8DA-EF15CD28D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456079"/>
            <a:ext cx="10515600" cy="3089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4C28FD-B8A0-3F49-2025-BCD46AD231AC}"/>
              </a:ext>
            </a:extLst>
          </p:cNvPr>
          <p:cNvSpPr txBox="1"/>
          <p:nvPr/>
        </p:nvSpPr>
        <p:spPr>
          <a:xfrm>
            <a:off x="1727201" y="4294155"/>
            <a:ext cx="97720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To speak to Care Navigator support staff</a:t>
            </a:r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Call</a:t>
            </a:r>
            <a:r>
              <a:rPr lang="en-US" sz="2800" dirty="0">
                <a:solidFill>
                  <a:srgbClr val="598B45"/>
                </a:solidFill>
              </a:rPr>
              <a:t>: 1300 802 133 Monday to Friday, 8:30am to 4:30pm (excluding public holidays)</a:t>
            </a:r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Email</a:t>
            </a:r>
            <a:r>
              <a:rPr lang="en-US" sz="2800" dirty="0">
                <a:solidFill>
                  <a:srgbClr val="598B45"/>
                </a:solidFill>
              </a:rPr>
              <a:t>: NSLHD-VADCareNavigator@health.nsw.gov.au</a:t>
            </a:r>
            <a:endParaRPr lang="en-AU" sz="2800" dirty="0">
              <a:solidFill>
                <a:srgbClr val="598B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65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2E5AB-8E3A-07DF-4CD4-889B6FF7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03D194-12B1-080E-5616-7A6226190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6600" y="932329"/>
            <a:ext cx="10515600" cy="30899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036DB9-16A9-430F-827D-F734159C7475}"/>
              </a:ext>
            </a:extLst>
          </p:cNvPr>
          <p:cNvSpPr txBox="1"/>
          <p:nvPr/>
        </p:nvSpPr>
        <p:spPr>
          <a:xfrm>
            <a:off x="2253672" y="4547426"/>
            <a:ext cx="53314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hlinkClick r:id="rId4"/>
              </a:rPr>
              <a:t>Go Gentle Australia</a:t>
            </a:r>
            <a:endParaRPr lang="en-AU" dirty="0"/>
          </a:p>
          <a:p>
            <a:endParaRPr lang="en-AU" dirty="0"/>
          </a:p>
          <a:p>
            <a:r>
              <a:rPr lang="en-US" dirty="0">
                <a:hlinkClick r:id="rId5"/>
              </a:rPr>
              <a:t>VAD in NSW - Dying with Dignity NSW 2024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6"/>
              </a:rPr>
              <a:t>What is voluntary assisted dying and who is eligible?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3A1EFD-5A91-3E02-50CF-2B862504D2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0326" y="5052292"/>
            <a:ext cx="2896004" cy="701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86A573-C6B9-8CA2-47BC-966B8D743D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6434" y="4154042"/>
            <a:ext cx="2438740" cy="8982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C7E594-0040-E7C8-6FB6-B011004457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7957" y="5885622"/>
            <a:ext cx="2800741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72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C821A50-8C68-BC07-B55B-FBFC0624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962" y="365125"/>
            <a:ext cx="7208837" cy="1325563"/>
          </a:xfrm>
        </p:spPr>
        <p:txBody>
          <a:bodyPr/>
          <a:lstStyle/>
          <a:p>
            <a:r>
              <a:rPr lang="en-AU" b="1" dirty="0">
                <a:solidFill>
                  <a:schemeClr val="accent6">
                    <a:lumMod val="50000"/>
                  </a:schemeClr>
                </a:solidFill>
              </a:rPr>
              <a:t>Take home messages..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C022B-93DC-545A-9C2E-0CB640348D5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70488" y="1690688"/>
            <a:ext cx="8240889" cy="44862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598B45"/>
                </a:solidFill>
              </a:rPr>
              <a:t>Try to be become comfortable discussing end of life for yourself and those you love.</a:t>
            </a:r>
          </a:p>
          <a:p>
            <a:r>
              <a:rPr lang="en-US" dirty="0">
                <a:solidFill>
                  <a:srgbClr val="598B45"/>
                </a:solidFill>
              </a:rPr>
              <a:t>These conversations can become a gift to your family should something happen unexpectedly to you or one of them.</a:t>
            </a:r>
          </a:p>
          <a:p>
            <a:r>
              <a:rPr lang="en-US" dirty="0">
                <a:solidFill>
                  <a:srgbClr val="598B45"/>
                </a:solidFill>
              </a:rPr>
              <a:t>Ask what is the likely outcome for your health conditions </a:t>
            </a:r>
            <a:r>
              <a:rPr lang="en-US" dirty="0" err="1">
                <a:solidFill>
                  <a:srgbClr val="598B45"/>
                </a:solidFill>
              </a:rPr>
              <a:t>ie</a:t>
            </a:r>
            <a:r>
              <a:rPr lang="en-US" dirty="0">
                <a:solidFill>
                  <a:srgbClr val="598B45"/>
                </a:solidFill>
              </a:rPr>
              <a:t> “</a:t>
            </a:r>
            <a:r>
              <a:rPr lang="en-US" b="1" dirty="0">
                <a:solidFill>
                  <a:srgbClr val="598B45"/>
                </a:solidFill>
              </a:rPr>
              <a:t>prognosis</a:t>
            </a:r>
            <a:r>
              <a:rPr lang="en-US" dirty="0">
                <a:solidFill>
                  <a:srgbClr val="598B45"/>
                </a:solidFill>
              </a:rPr>
              <a:t>” as it helps you plan.</a:t>
            </a:r>
          </a:p>
          <a:p>
            <a:r>
              <a:rPr lang="en-US" b="1" dirty="0">
                <a:solidFill>
                  <a:srgbClr val="598B45"/>
                </a:solidFill>
              </a:rPr>
              <a:t>Ask early </a:t>
            </a:r>
            <a:r>
              <a:rPr lang="en-US" dirty="0">
                <a:solidFill>
                  <a:srgbClr val="598B45"/>
                </a:solidFill>
              </a:rPr>
              <a:t>to allow choices.</a:t>
            </a:r>
          </a:p>
          <a:p>
            <a:r>
              <a:rPr lang="en-US" dirty="0">
                <a:solidFill>
                  <a:srgbClr val="598B45"/>
                </a:solidFill>
              </a:rPr>
              <a:t>People with conscientious objections are protected by law.</a:t>
            </a:r>
          </a:p>
          <a:p>
            <a:r>
              <a:rPr lang="en-US" dirty="0">
                <a:solidFill>
                  <a:srgbClr val="598B45"/>
                </a:solidFill>
              </a:rPr>
              <a:t>Know where to get more information</a:t>
            </a:r>
          </a:p>
          <a:p>
            <a:endParaRPr lang="en-US" dirty="0"/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5F50A-025C-9A28-CBD8-96F504682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80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0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B1EEF-68DC-C84C-D0B6-CB62E18F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7988C1-A8DB-D400-6D8C-E58FE24F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085" y="152400"/>
            <a:ext cx="3063915" cy="6705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DCCD9D-4AC2-CC89-AAC7-386F344BBB29}"/>
              </a:ext>
            </a:extLst>
          </p:cNvPr>
          <p:cNvSpPr txBox="1"/>
          <p:nvPr/>
        </p:nvSpPr>
        <p:spPr>
          <a:xfrm>
            <a:off x="1885246" y="3747911"/>
            <a:ext cx="3063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chemeClr val="accent6">
                    <a:lumMod val="50000"/>
                  </a:schemeClr>
                </a:solidFill>
              </a:rPr>
              <a:t>Questions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2240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899CF8-14CC-4D68-0C0B-8145A8C49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2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1E7F-7F6E-C0A1-8884-2005BB08B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FC95BD-3A94-EB9A-CDF7-4AE5F66EA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511" y="3246551"/>
            <a:ext cx="10515600" cy="308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14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599</Words>
  <Application>Microsoft Office PowerPoint</Application>
  <PresentationFormat>Widescreen</PresentationFormat>
  <Paragraphs>103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Office Theme</vt:lpstr>
      <vt:lpstr>End of life choices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home messages..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Margot Woods</dc:creator>
  <cp:lastModifiedBy>Vincent Murray</cp:lastModifiedBy>
  <cp:revision>3</cp:revision>
  <dcterms:created xsi:type="dcterms:W3CDTF">2026-05-02T21:43:19Z</dcterms:created>
  <dcterms:modified xsi:type="dcterms:W3CDTF">2026-05-11T05:15:39Z</dcterms:modified>
</cp:coreProperties>
</file>